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6"/>
  </p:notesMasterIdLst>
  <p:sldIdLst>
    <p:sldId id="257" r:id="rId3"/>
    <p:sldId id="259" r:id="rId4"/>
    <p:sldId id="260" r:id="rId5"/>
    <p:sldId id="261" r:id="rId6"/>
    <p:sldId id="262" r:id="rId7"/>
    <p:sldId id="268" r:id="rId8"/>
    <p:sldId id="277" r:id="rId9"/>
    <p:sldId id="269" r:id="rId10"/>
    <p:sldId id="278" r:id="rId11"/>
    <p:sldId id="270" r:id="rId12"/>
    <p:sldId id="279" r:id="rId13"/>
    <p:sldId id="271" r:id="rId14"/>
    <p:sldId id="280" r:id="rId15"/>
    <p:sldId id="273" r:id="rId16"/>
    <p:sldId id="281" r:id="rId17"/>
    <p:sldId id="274" r:id="rId18"/>
    <p:sldId id="282" r:id="rId19"/>
    <p:sldId id="275" r:id="rId20"/>
    <p:sldId id="283" r:id="rId21"/>
    <p:sldId id="333" r:id="rId22"/>
    <p:sldId id="334" r:id="rId23"/>
    <p:sldId id="267" r:id="rId24"/>
    <p:sldId id="335" r:id="rId25"/>
    <p:sldId id="336" r:id="rId26"/>
    <p:sldId id="337" r:id="rId27"/>
    <p:sldId id="338" r:id="rId28"/>
    <p:sldId id="339" r:id="rId29"/>
    <p:sldId id="340" r:id="rId30"/>
    <p:sldId id="341" r:id="rId31"/>
    <p:sldId id="342" r:id="rId32"/>
    <p:sldId id="343" r:id="rId33"/>
    <p:sldId id="344" r:id="rId34"/>
    <p:sldId id="345" r:id="rId35"/>
    <p:sldId id="272" r:id="rId36"/>
    <p:sldId id="284" r:id="rId37"/>
    <p:sldId id="309" r:id="rId38"/>
    <p:sldId id="276" r:id="rId39"/>
    <p:sldId id="295" r:id="rId40"/>
    <p:sldId id="324" r:id="rId41"/>
    <p:sldId id="323" r:id="rId42"/>
    <p:sldId id="285" r:id="rId43"/>
    <p:sldId id="293" r:id="rId44"/>
    <p:sldId id="326" r:id="rId45"/>
    <p:sldId id="328" r:id="rId46"/>
    <p:sldId id="296" r:id="rId47"/>
    <p:sldId id="286" r:id="rId48"/>
    <p:sldId id="322" r:id="rId49"/>
    <p:sldId id="325" r:id="rId50"/>
    <p:sldId id="287" r:id="rId51"/>
    <p:sldId id="297" r:id="rId52"/>
    <p:sldId id="288" r:id="rId53"/>
    <p:sldId id="294" r:id="rId54"/>
    <p:sldId id="289" r:id="rId55"/>
    <p:sldId id="290" r:id="rId56"/>
    <p:sldId id="317" r:id="rId57"/>
    <p:sldId id="318" r:id="rId58"/>
    <p:sldId id="329" r:id="rId59"/>
    <p:sldId id="319" r:id="rId60"/>
    <p:sldId id="330" r:id="rId61"/>
    <p:sldId id="320" r:id="rId62"/>
    <p:sldId id="332" r:id="rId63"/>
    <p:sldId id="321" r:id="rId64"/>
    <p:sldId id="331" r:id="rId6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16" autoAdjust="0"/>
    <p:restoredTop sz="70000" autoAdjust="0"/>
  </p:normalViewPr>
  <p:slideViewPr>
    <p:cSldViewPr snapToGrid="0">
      <p:cViewPr varScale="1">
        <p:scale>
          <a:sx n="47" d="100"/>
          <a:sy n="47" d="100"/>
        </p:scale>
        <p:origin x="1296" y="48"/>
      </p:cViewPr>
      <p:guideLst/>
    </p:cSldViewPr>
  </p:slideViewPr>
  <p:notesTextViewPr>
    <p:cViewPr>
      <p:scale>
        <a:sx n="3" d="2"/>
        <a:sy n="3" d="2"/>
      </p:scale>
      <p:origin x="0" y="0"/>
    </p:cViewPr>
  </p:notesTextViewPr>
  <p:sorterViewPr>
    <p:cViewPr>
      <p:scale>
        <a:sx n="65" d="100"/>
        <a:sy n="65" d="100"/>
      </p:scale>
      <p:origin x="0" y="-1005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FD10B-4766-4695-80CC-DAD4BE0442BD}" type="datetimeFigureOut">
              <a:rPr lang="fr-FR" smtClean="0"/>
              <a:t>06/04/2022</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E2EF97-9FE6-4042-8950-2B84C4D1348E}" type="slidenum">
              <a:rPr lang="fr-FR" smtClean="0"/>
              <a:t>‹N°›</a:t>
            </a:fld>
            <a:endParaRPr lang="fr-FR"/>
          </a:p>
        </p:txBody>
      </p:sp>
    </p:spTree>
    <p:extLst>
      <p:ext uri="{BB962C8B-B14F-4D97-AF65-F5344CB8AC3E}">
        <p14:creationId xmlns:p14="http://schemas.microsoft.com/office/powerpoint/2010/main" val="2013076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t>1</a:t>
            </a:fld>
            <a:endParaRPr lang="fr-FR"/>
          </a:p>
        </p:txBody>
      </p:sp>
    </p:spTree>
    <p:extLst>
      <p:ext uri="{BB962C8B-B14F-4D97-AF65-F5344CB8AC3E}">
        <p14:creationId xmlns:p14="http://schemas.microsoft.com/office/powerpoint/2010/main" val="1769463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i="0" u="none" strike="noStrike" kern="1200" baseline="0" dirty="0">
                <a:solidFill>
                  <a:schemeClr val="tx1"/>
                </a:solidFill>
                <a:latin typeface="+mn-lt"/>
                <a:ea typeface="+mn-ea"/>
                <a:cs typeface="+mn-cs"/>
              </a:rPr>
              <a:t>Faux </a:t>
            </a:r>
            <a:r>
              <a:rPr lang="fr-FR" sz="1200" b="0" i="0" u="none" strike="noStrike" kern="1200" baseline="0" dirty="0">
                <a:solidFill>
                  <a:schemeClr val="tx1"/>
                </a:solidFill>
                <a:latin typeface="+mn-lt"/>
                <a:ea typeface="+mn-ea"/>
                <a:cs typeface="+mn-cs"/>
              </a:rPr>
              <a:t>: Dépasser par la droite est dangereux car le conducteur du camion ne s’attend pas à ce qu’un véhicule passe à cet endroit. Le code de la route stipule que le dépassement par la droite n’est autorisé que lorsque le véhicule qui précède tourne à gauche ou bien s’il s’agit d’un véhicule sur rail (ex : Tramway).</a:t>
            </a:r>
          </a:p>
          <a:p>
            <a:endParaRPr lang="fr-FR" sz="1200" b="0" i="0" u="none" strike="noStrike" kern="1200" baseline="0" dirty="0">
              <a:solidFill>
                <a:schemeClr val="tx1"/>
              </a:solidFill>
              <a:latin typeface="+mn-lt"/>
              <a:ea typeface="+mn-ea"/>
              <a:cs typeface="+mn-cs"/>
            </a:endParaRPr>
          </a:p>
          <a:p>
            <a:r>
              <a:rPr lang="fr-FR" sz="1200" b="1" i="0" u="none" strike="noStrike" kern="1200" baseline="0" dirty="0">
                <a:solidFill>
                  <a:schemeClr val="tx1"/>
                </a:solidFill>
                <a:latin typeface="+mn-lt"/>
                <a:ea typeface="+mn-ea"/>
                <a:cs typeface="+mn-cs"/>
              </a:rPr>
              <a:t>Faux</a:t>
            </a:r>
            <a:r>
              <a:rPr lang="fr-FR" sz="1200" b="0" i="0" u="none" strike="noStrike" kern="1200" baseline="0" dirty="0">
                <a:solidFill>
                  <a:schemeClr val="tx1"/>
                </a:solidFill>
                <a:latin typeface="+mn-lt"/>
                <a:ea typeface="+mn-ea"/>
                <a:cs typeface="+mn-cs"/>
              </a:rPr>
              <a:t> : En s’arrêtant après le feu, le cycliste aura une meilleure visibilité de la gauche de l’intersection. </a:t>
            </a:r>
            <a:r>
              <a:rPr lang="fr-FR" sz="1200" b="1" i="0" u="none" strike="noStrike" kern="1200" baseline="0" dirty="0">
                <a:solidFill>
                  <a:schemeClr val="tx1"/>
                </a:solidFill>
                <a:latin typeface="+mn-lt"/>
                <a:ea typeface="+mn-ea"/>
                <a:cs typeface="+mn-cs"/>
              </a:rPr>
              <a:t>Mais </a:t>
            </a:r>
            <a:r>
              <a:rPr lang="fr-FR" sz="1200" b="0" i="0" u="none" strike="noStrike" kern="1200" baseline="0" dirty="0">
                <a:solidFill>
                  <a:schemeClr val="tx1"/>
                </a:solidFill>
                <a:latin typeface="+mn-lt"/>
                <a:ea typeface="+mn-ea"/>
                <a:cs typeface="+mn-cs"/>
              </a:rPr>
              <a:t>selon le code de la route, l’arrête doit se faire au niveau de la ligne d’effet ou s’il n’existe pas, à l’aplomb du feu ou avant le passage piéton.</a:t>
            </a:r>
          </a:p>
          <a:p>
            <a:endParaRPr lang="fr-FR" sz="1200" b="0" i="0" u="none" strike="noStrike" kern="1200" baseline="0" dirty="0">
              <a:solidFill>
                <a:schemeClr val="tx1"/>
              </a:solidFill>
              <a:latin typeface="+mn-lt"/>
              <a:ea typeface="+mn-ea"/>
              <a:cs typeface="+mn-cs"/>
            </a:endParaRPr>
          </a:p>
          <a:p>
            <a:r>
              <a:rPr lang="fr-FR" sz="1200" b="1" i="0" u="none" strike="noStrike" kern="1200" baseline="0" dirty="0">
                <a:solidFill>
                  <a:schemeClr val="tx1"/>
                </a:solidFill>
                <a:latin typeface="+mn-lt"/>
                <a:ea typeface="+mn-ea"/>
                <a:cs typeface="+mn-cs"/>
              </a:rPr>
              <a:t>Vrai </a:t>
            </a:r>
            <a:r>
              <a:rPr lang="fr-FR" sz="1200" b="0" i="0" u="none" strike="noStrike" kern="1200" baseline="0" dirty="0">
                <a:solidFill>
                  <a:schemeClr val="tx1"/>
                </a:solidFill>
                <a:latin typeface="+mn-lt"/>
                <a:ea typeface="+mn-ea"/>
                <a:cs typeface="+mn-cs"/>
              </a:rPr>
              <a:t>: Un grand nombre de camions ne sont pas équipés de rétroviseurs complémentaires permettant aux conducteurs de voir ce qui se passe à l’avant droit de leur véhicule. Le cycliste est dans une zone qui correspond à l’angle mort, c’est-à-dire une zone où il n’est pas visible par le conducteur.</a:t>
            </a:r>
          </a:p>
          <a:p>
            <a:endParaRPr lang="fr-FR" sz="1200" b="0" i="0" u="none" strike="noStrike" kern="1200" baseline="0" dirty="0">
              <a:solidFill>
                <a:schemeClr val="tx1"/>
              </a:solidFill>
              <a:latin typeface="+mn-lt"/>
              <a:ea typeface="+mn-ea"/>
              <a:cs typeface="+mn-cs"/>
            </a:endParaRPr>
          </a:p>
          <a:p>
            <a:r>
              <a:rPr lang="fr-FR" sz="1200" b="1" i="0" u="none" strike="noStrike" kern="1200" baseline="0" dirty="0">
                <a:solidFill>
                  <a:schemeClr val="tx1"/>
                </a:solidFill>
                <a:latin typeface="+mn-lt"/>
                <a:ea typeface="+mn-ea"/>
                <a:cs typeface="+mn-cs"/>
              </a:rPr>
              <a:t>Vrai</a:t>
            </a:r>
            <a:r>
              <a:rPr lang="fr-FR" sz="1200" b="0" i="0" u="none" strike="noStrike" kern="1200" baseline="0" dirty="0">
                <a:solidFill>
                  <a:schemeClr val="tx1"/>
                </a:solidFill>
                <a:latin typeface="+mn-lt"/>
                <a:ea typeface="+mn-ea"/>
                <a:cs typeface="+mn-cs"/>
              </a:rPr>
              <a:t> : La meilleur position est de rester derrière le camion, à droite près du trottoir. Ainsi le cycliste est dans le champ de vision du rétroviseur du camion et donc toujours visible par le conducteur.</a:t>
            </a:r>
            <a:endParaRPr lang="fr-FR" b="1"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t>38</a:t>
            </a:fld>
            <a:endParaRPr lang="fr-FR"/>
          </a:p>
        </p:txBody>
      </p:sp>
    </p:spTree>
    <p:extLst>
      <p:ext uri="{BB962C8B-B14F-4D97-AF65-F5344CB8AC3E}">
        <p14:creationId xmlns:p14="http://schemas.microsoft.com/office/powerpoint/2010/main" val="28403143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a:p>
        </p:txBody>
      </p:sp>
      <p:sp>
        <p:nvSpPr>
          <p:cNvPr id="4" name="Espace réservé du numéro de diapositive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36DC624-4972-4CE5-9038-D3FC809CBAE2}" type="slidenum">
              <a:rPr lang="fr-FR" altLang="fr-FR">
                <a:latin typeface="Calibri" panose="020F0502020204030204" pitchFamily="34" charset="0"/>
              </a:rPr>
              <a:pPr eaLnBrk="1" hangingPunct="1"/>
              <a:t>39</a:t>
            </a:fld>
            <a:endParaRPr lang="fr-FR" altLang="fr-FR">
              <a:latin typeface="Calibri" panose="020F0502020204030204" pitchFamily="34" charset="0"/>
            </a:endParaRPr>
          </a:p>
        </p:txBody>
      </p:sp>
    </p:spTree>
    <p:extLst>
      <p:ext uri="{BB962C8B-B14F-4D97-AF65-F5344CB8AC3E}">
        <p14:creationId xmlns:p14="http://schemas.microsoft.com/office/powerpoint/2010/main" val="1004704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fr-FR" altLang="fr-FR"/>
              <a:t>Le danger est de ne pas être vu par le conducteur du camion. («angle mort»).</a:t>
            </a:r>
          </a:p>
          <a:p>
            <a:pPr eaLnBrk="1" hangingPunct="1"/>
            <a:endParaRPr lang="fr-FR" altLang="fr-FR"/>
          </a:p>
          <a:p>
            <a:pPr eaLnBrk="1" hangingPunct="1"/>
            <a:r>
              <a:rPr lang="fr-FR" altLang="fr-FR"/>
              <a:t>Il est fortement conseillé au cycliste de s’arrêter </a:t>
            </a:r>
            <a:r>
              <a:rPr lang="fr-FR" altLang="fr-FR" b="1"/>
              <a:t>derrière</a:t>
            </a:r>
            <a:r>
              <a:rPr lang="fr-FR" altLang="fr-FR"/>
              <a:t> le camion, à </a:t>
            </a:r>
            <a:r>
              <a:rPr lang="fr-FR" altLang="fr-FR" b="1"/>
              <a:t>droite</a:t>
            </a:r>
            <a:r>
              <a:rPr lang="fr-FR" altLang="fr-FR"/>
              <a:t> afin d’être vu !</a:t>
            </a:r>
          </a:p>
          <a:p>
            <a:pPr eaLnBrk="1" hangingPunct="1"/>
            <a:r>
              <a:rPr lang="fr-FR" altLang="fr-FR"/>
              <a:t>Une fois que le camion aura franchi l’intersection, alors le cycliste pourra à son tour s’avancer jusqu’au « STOP », s’arrêter à la bande pour prendre son temps de vérifier que personne n’arrive de la gauche ou de la droite.</a:t>
            </a:r>
          </a:p>
        </p:txBody>
      </p:sp>
      <p:sp>
        <p:nvSpPr>
          <p:cNvPr id="4" name="Espace réservé du numéro de diapositive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DFC478E-4B31-4E9D-92AD-A84F3FFBE938}" type="slidenum">
              <a:rPr lang="fr-FR" altLang="fr-FR">
                <a:latin typeface="Calibri" panose="020F0502020204030204" pitchFamily="34" charset="0"/>
              </a:rPr>
              <a:pPr eaLnBrk="1" hangingPunct="1"/>
              <a:t>40</a:t>
            </a:fld>
            <a:endParaRPr lang="fr-FR" altLang="fr-FR">
              <a:latin typeface="Calibri" panose="020F0502020204030204" pitchFamily="34" charset="0"/>
            </a:endParaRPr>
          </a:p>
        </p:txBody>
      </p:sp>
    </p:spTree>
    <p:extLst>
      <p:ext uri="{BB962C8B-B14F-4D97-AF65-F5344CB8AC3E}">
        <p14:creationId xmlns:p14="http://schemas.microsoft.com/office/powerpoint/2010/main" val="22858750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eaLnBrk="1" hangingPunct="1"/>
            <a:r>
              <a:rPr lang="fr-FR" altLang="fr-FR" b="1" dirty="0"/>
              <a:t>Vrai </a:t>
            </a:r>
            <a:r>
              <a:rPr lang="fr-FR" altLang="fr-FR" dirty="0"/>
              <a:t>: Le conducteur de la voiture peut ne pas respecter la signalisation.</a:t>
            </a:r>
          </a:p>
          <a:p>
            <a:pPr eaLnBrk="1" hangingPunct="1"/>
            <a:endParaRPr lang="fr-FR" altLang="fr-FR" dirty="0"/>
          </a:p>
          <a:p>
            <a:pPr eaLnBrk="1" hangingPunct="1"/>
            <a:r>
              <a:rPr lang="fr-FR" altLang="fr-FR" b="1" dirty="0"/>
              <a:t>Faux</a:t>
            </a:r>
            <a:r>
              <a:rPr lang="fr-FR" altLang="fr-FR" dirty="0"/>
              <a:t> : La priorité ne  "protège "  personne.</a:t>
            </a:r>
          </a:p>
          <a:p>
            <a:pPr eaLnBrk="1" hangingPunct="1"/>
            <a:endParaRPr lang="fr-FR" altLang="fr-FR" dirty="0"/>
          </a:p>
          <a:p>
            <a:pPr eaLnBrk="1" hangingPunct="1"/>
            <a:r>
              <a:rPr lang="fr-FR" altLang="fr-FR" b="1" dirty="0"/>
              <a:t>Faux</a:t>
            </a:r>
            <a:r>
              <a:rPr lang="fr-FR" altLang="fr-FR" dirty="0"/>
              <a:t> : C’est au conducteur de la voiture de laisser passer le cycliste.</a:t>
            </a:r>
          </a:p>
          <a:p>
            <a:pPr eaLnBrk="1" hangingPunct="1"/>
            <a:endParaRPr lang="fr-FR" altLang="fr-FR" dirty="0"/>
          </a:p>
          <a:p>
            <a:pPr eaLnBrk="1" hangingPunct="1"/>
            <a:r>
              <a:rPr lang="fr-FR" altLang="fr-FR" b="1" dirty="0"/>
              <a:t>Vrai </a:t>
            </a:r>
            <a:r>
              <a:rPr lang="fr-FR" altLang="fr-FR" dirty="0"/>
              <a:t>:  Au cas où le conducteur ne respecte pas la signalisation (forcerait le passage), le cycliste doit se tenir prêt à freiner des deux freins en même temps le plus rapidement possible.</a:t>
            </a:r>
          </a:p>
          <a:p>
            <a:endParaRPr lang="fr-FR"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t>42</a:t>
            </a:fld>
            <a:endParaRPr lang="fr-FR"/>
          </a:p>
        </p:txBody>
      </p:sp>
    </p:spTree>
    <p:extLst>
      <p:ext uri="{BB962C8B-B14F-4D97-AF65-F5344CB8AC3E}">
        <p14:creationId xmlns:p14="http://schemas.microsoft.com/office/powerpoint/2010/main" val="38465586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a:p>
        </p:txBody>
      </p:sp>
      <p:sp>
        <p:nvSpPr>
          <p:cNvPr id="4" name="Espace réservé du numéro de diapositive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D8AF474-7E4C-4DD7-9A9C-F21F013A47D1}" type="slidenum">
              <a:rPr lang="fr-FR" altLang="fr-FR">
                <a:latin typeface="Calibri" panose="020F0502020204030204" pitchFamily="34" charset="0"/>
              </a:rPr>
              <a:pPr eaLnBrk="1" hangingPunct="1"/>
              <a:t>43</a:t>
            </a:fld>
            <a:endParaRPr lang="fr-FR" altLang="fr-FR">
              <a:latin typeface="Calibri" panose="020F0502020204030204" pitchFamily="34" charset="0"/>
            </a:endParaRPr>
          </a:p>
        </p:txBody>
      </p:sp>
    </p:spTree>
    <p:extLst>
      <p:ext uri="{BB962C8B-B14F-4D97-AF65-F5344CB8AC3E}">
        <p14:creationId xmlns:p14="http://schemas.microsoft.com/office/powerpoint/2010/main" val="5415424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fr-FR" altLang="fr-FR" b="1"/>
              <a:t>Vrai</a:t>
            </a:r>
            <a:r>
              <a:rPr lang="fr-FR" altLang="fr-FR"/>
              <a:t> : La cycliste roule bien à droite, elle est donc à sa place sur la chaussée.</a:t>
            </a:r>
          </a:p>
          <a:p>
            <a:pPr eaLnBrk="1" hangingPunct="1"/>
            <a:endParaRPr lang="fr-FR" altLang="fr-FR"/>
          </a:p>
          <a:p>
            <a:pPr eaLnBrk="1" hangingPunct="1"/>
            <a:r>
              <a:rPr lang="fr-FR" altLang="fr-FR" b="1"/>
              <a:t>Faux</a:t>
            </a:r>
            <a:r>
              <a:rPr lang="fr-FR" altLang="fr-FR"/>
              <a:t> : La cycliste doit rouler sur la chaussée et non dans le caniveau ou sur l’accotement.</a:t>
            </a:r>
          </a:p>
          <a:p>
            <a:pPr eaLnBrk="1" hangingPunct="1"/>
            <a:endParaRPr lang="fr-FR" altLang="fr-FR"/>
          </a:p>
          <a:p>
            <a:pPr eaLnBrk="1" hangingPunct="1"/>
            <a:r>
              <a:rPr lang="fr-FR" altLang="fr-FR" b="1"/>
              <a:t>Faux</a:t>
            </a:r>
            <a:r>
              <a:rPr lang="fr-FR" altLang="fr-FR"/>
              <a:t> : La voiture prévient de son approche en klaxonnant. La cycliste sait donc qu’une voiture s’approche et va la dépasser. Si elle regarde derrière, elle risque de faire un écart à gauche. Cette manœuvre peut être dangereuse.</a:t>
            </a:r>
          </a:p>
          <a:p>
            <a:pPr eaLnBrk="1" hangingPunct="1"/>
            <a:endParaRPr lang="fr-FR" altLang="fr-FR"/>
          </a:p>
          <a:p>
            <a:pPr eaLnBrk="1" hangingPunct="1"/>
            <a:r>
              <a:rPr lang="fr-FR" altLang="fr-FR" b="1"/>
              <a:t>Faux </a:t>
            </a:r>
            <a:r>
              <a:rPr lang="fr-FR" altLang="fr-FR"/>
              <a:t>: La cycliste doit continuer à la même allure, elle n’a pas à s’arrêter à droite pour laisser passer la voiture.</a:t>
            </a:r>
          </a:p>
        </p:txBody>
      </p:sp>
      <p:sp>
        <p:nvSpPr>
          <p:cNvPr id="4" name="Espace réservé du numéro de diapositive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7D89C12-D285-448A-B06D-9BA962FE1551}" type="slidenum">
              <a:rPr lang="fr-FR" altLang="fr-FR">
                <a:latin typeface="Calibri" panose="020F0502020204030204" pitchFamily="34" charset="0"/>
              </a:rPr>
              <a:pPr eaLnBrk="1" hangingPunct="1"/>
              <a:t>44</a:t>
            </a:fld>
            <a:endParaRPr lang="fr-FR" altLang="fr-FR">
              <a:latin typeface="Calibri" panose="020F0502020204030204" pitchFamily="34" charset="0"/>
            </a:endParaRPr>
          </a:p>
        </p:txBody>
      </p:sp>
    </p:spTree>
    <p:extLst>
      <p:ext uri="{BB962C8B-B14F-4D97-AF65-F5344CB8AC3E}">
        <p14:creationId xmlns:p14="http://schemas.microsoft.com/office/powerpoint/2010/main" val="24633187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t>45</a:t>
            </a:fld>
            <a:endParaRPr lang="fr-FR"/>
          </a:p>
        </p:txBody>
      </p:sp>
    </p:spTree>
    <p:extLst>
      <p:ext uri="{BB962C8B-B14F-4D97-AF65-F5344CB8AC3E}">
        <p14:creationId xmlns:p14="http://schemas.microsoft.com/office/powerpoint/2010/main" val="204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A bicyclette,</a:t>
            </a:r>
            <a:r>
              <a:rPr lang="fr-FR" baseline="0" dirty="0"/>
              <a:t> le transport de transport de personnes est interdit sauf si le passager est placé sur un siège solidement fixé. </a:t>
            </a:r>
          </a:p>
          <a:p>
            <a:r>
              <a:rPr lang="fr-FR" baseline="0" dirty="0"/>
              <a:t>Pour les enfants de moins de 5 ans, ce siège doit être équipé de courroies d’attache.</a:t>
            </a:r>
          </a:p>
          <a:p>
            <a:r>
              <a:rPr lang="fr-FR" baseline="0" dirty="0"/>
              <a:t>Dans tous les cas le transport de passagers risque de déstabiliser le conducteur, et de rendre ses réactions moins précises.</a:t>
            </a:r>
            <a:endParaRPr lang="fr-FR"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t>46</a:t>
            </a:fld>
            <a:endParaRPr lang="fr-FR"/>
          </a:p>
        </p:txBody>
      </p:sp>
    </p:spTree>
    <p:extLst>
      <p:ext uri="{BB962C8B-B14F-4D97-AF65-F5344CB8AC3E}">
        <p14:creationId xmlns:p14="http://schemas.microsoft.com/office/powerpoint/2010/main" val="1169328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a:p>
        </p:txBody>
      </p:sp>
      <p:sp>
        <p:nvSpPr>
          <p:cNvPr id="4" name="Espace réservé du numéro de diapositive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C2D77CB-9F89-43E1-90F8-E947F9145EA7}" type="slidenum">
              <a:rPr lang="fr-FR" altLang="fr-FR">
                <a:latin typeface="Calibri" panose="020F0502020204030204" pitchFamily="34" charset="0"/>
              </a:rPr>
              <a:pPr eaLnBrk="1" hangingPunct="1"/>
              <a:t>47</a:t>
            </a:fld>
            <a:endParaRPr lang="fr-FR" altLang="fr-FR">
              <a:latin typeface="Calibri" panose="020F0502020204030204" pitchFamily="34" charset="0"/>
            </a:endParaRPr>
          </a:p>
        </p:txBody>
      </p:sp>
    </p:spTree>
    <p:extLst>
      <p:ext uri="{BB962C8B-B14F-4D97-AF65-F5344CB8AC3E}">
        <p14:creationId xmlns:p14="http://schemas.microsoft.com/office/powerpoint/2010/main" val="28239172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fr-FR" altLang="fr-FR"/>
              <a:t>Dans la mesure du possible, il faut toujours éviter de rouler dans une flaque d’eau car on ne connait pas ni la profondeur ni l’état de la chaussée qui se trouve sous la flaque.</a:t>
            </a:r>
          </a:p>
          <a:p>
            <a:pPr eaLnBrk="1" hangingPunct="1"/>
            <a:endParaRPr lang="fr-FR" altLang="fr-FR"/>
          </a:p>
          <a:p>
            <a:pPr eaLnBrk="1" hangingPunct="1"/>
            <a:r>
              <a:rPr lang="fr-FR" altLang="fr-FR"/>
              <a:t>La trajectoire la meilleure est celle qui consiste à passer à droite de la flaque. Si le cycliste passe à gauche de la flaque, il risque de heurter la voiture qui arrive en face</a:t>
            </a:r>
          </a:p>
        </p:txBody>
      </p:sp>
      <p:sp>
        <p:nvSpPr>
          <p:cNvPr id="4" name="Espace réservé du numéro de diapositive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09E1CC2-12B8-4D78-BB54-D4BA9B1E99CB}" type="slidenum">
              <a:rPr kumimoji="0" lang="fr-FR" altLang="fr-FR"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0" lang="fr-FR" altLang="fr-FR"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58881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t>2</a:t>
            </a:fld>
            <a:endParaRPr lang="fr-FR"/>
          </a:p>
        </p:txBody>
      </p:sp>
    </p:spTree>
    <p:extLst>
      <p:ext uri="{BB962C8B-B14F-4D97-AF65-F5344CB8AC3E}">
        <p14:creationId xmlns:p14="http://schemas.microsoft.com/office/powerpoint/2010/main" val="34701038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Vrai</a:t>
            </a:r>
            <a:r>
              <a:rPr lang="fr-FR" dirty="0"/>
              <a:t> : C’est la force centrifuge qui « tire » la bicyclette vers l’extérieur du virage. (CF essoreuse</a:t>
            </a:r>
            <a:r>
              <a:rPr lang="fr-FR" baseline="0" dirty="0"/>
              <a:t> à salade)</a:t>
            </a:r>
          </a:p>
          <a:p>
            <a:endParaRPr lang="fr-FR" baseline="0" dirty="0"/>
          </a:p>
          <a:p>
            <a:r>
              <a:rPr lang="fr-FR" b="1" baseline="0" dirty="0"/>
              <a:t>Faux</a:t>
            </a:r>
            <a:r>
              <a:rPr lang="fr-FR" baseline="0" dirty="0"/>
              <a:t> : Le frein arrière n’est pas assez puissant pour ralentir, et peut faire déraper.</a:t>
            </a:r>
          </a:p>
          <a:p>
            <a:endParaRPr lang="fr-FR" baseline="0" dirty="0"/>
          </a:p>
          <a:p>
            <a:r>
              <a:rPr lang="fr-FR" b="1" baseline="0" dirty="0"/>
              <a:t>Vrai</a:t>
            </a:r>
            <a:r>
              <a:rPr lang="fr-FR" baseline="0" dirty="0"/>
              <a:t> : Le cycliste semble ne plus contrôler sa direction. Il roule trop vite, la force centrifuge le « tire » vers l’extérieur du virage.</a:t>
            </a:r>
          </a:p>
          <a:p>
            <a:endParaRPr lang="fr-FR" baseline="0" dirty="0"/>
          </a:p>
          <a:p>
            <a:r>
              <a:rPr lang="fr-FR" b="1" baseline="0" dirty="0"/>
              <a:t>Vrai</a:t>
            </a:r>
            <a:r>
              <a:rPr lang="fr-FR" baseline="0" dirty="0"/>
              <a:t> : C’est la meilleure solution pour ralentir : Freiner simultanément des deux freins permet un meilleur contrôle de sa trajectoire, de ralentir </a:t>
            </a:r>
            <a:r>
              <a:rPr lang="fr-FR" baseline="0" dirty="0" err="1"/>
              <a:t>efficassement</a:t>
            </a:r>
            <a:r>
              <a:rPr lang="fr-FR" baseline="0" dirty="0"/>
              <a:t> afin de pouvoir serrer à droite.</a:t>
            </a:r>
            <a:endParaRPr lang="fr-FR"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t>50</a:t>
            </a:fld>
            <a:endParaRPr lang="fr-FR"/>
          </a:p>
        </p:txBody>
      </p:sp>
    </p:spTree>
    <p:extLst>
      <p:ext uri="{BB962C8B-B14F-4D97-AF65-F5344CB8AC3E}">
        <p14:creationId xmlns:p14="http://schemas.microsoft.com/office/powerpoint/2010/main" val="886552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t>51</a:t>
            </a:fld>
            <a:endParaRPr lang="fr-FR"/>
          </a:p>
        </p:txBody>
      </p:sp>
    </p:spTree>
    <p:extLst>
      <p:ext uri="{BB962C8B-B14F-4D97-AF65-F5344CB8AC3E}">
        <p14:creationId xmlns:p14="http://schemas.microsoft.com/office/powerpoint/2010/main" val="25261684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Faux</a:t>
            </a:r>
            <a:r>
              <a:rPr lang="fr-FR" dirty="0"/>
              <a:t> : Même s’il roule bien à droite, le cycliste qui circule sur la chaussée n’est pas en sécurité.</a:t>
            </a:r>
          </a:p>
          <a:p>
            <a:endParaRPr lang="fr-FR" dirty="0"/>
          </a:p>
          <a:p>
            <a:r>
              <a:rPr lang="fr-FR" b="1" dirty="0"/>
              <a:t>Vrai</a:t>
            </a:r>
            <a:r>
              <a:rPr lang="fr-FR" baseline="0" dirty="0"/>
              <a:t> : Circulant sur la chaussée à une vitesse relativement faible, il gêne les autres usagers (automobilistes, motards…) qui évoluent à des vitesses supérieures.</a:t>
            </a:r>
          </a:p>
          <a:p>
            <a:endParaRPr lang="fr-FR" baseline="0" dirty="0"/>
          </a:p>
          <a:p>
            <a:r>
              <a:rPr lang="fr-FR" b="1" baseline="0" dirty="0"/>
              <a:t>Vrai</a:t>
            </a:r>
            <a:r>
              <a:rPr lang="fr-FR" baseline="0" dirty="0"/>
              <a:t> : Le panneau de droite n’oblige pas le cycliste à rouler sur la bande cyclable. Il lui conseille : s’il avait été rond, il obligerait le cycliste à emprunter la piste cyclable.</a:t>
            </a:r>
          </a:p>
          <a:p>
            <a:endParaRPr lang="fr-FR" baseline="0" dirty="0"/>
          </a:p>
          <a:p>
            <a:r>
              <a:rPr lang="fr-FR" b="1" baseline="0" dirty="0"/>
              <a:t>Vrai</a:t>
            </a:r>
            <a:r>
              <a:rPr lang="fr-FR" baseline="0" dirty="0"/>
              <a:t> : Sur la bande cyclable, le cycliste est plus loin des autres usagers et de ce fait il est plus en sécurité.</a:t>
            </a:r>
            <a:endParaRPr lang="fr-FR"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t>52</a:t>
            </a:fld>
            <a:endParaRPr lang="fr-FR"/>
          </a:p>
        </p:txBody>
      </p:sp>
    </p:spTree>
    <p:extLst>
      <p:ext uri="{BB962C8B-B14F-4D97-AF65-F5344CB8AC3E}">
        <p14:creationId xmlns:p14="http://schemas.microsoft.com/office/powerpoint/2010/main" val="3295251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t>53</a:t>
            </a:fld>
            <a:endParaRPr lang="fr-FR"/>
          </a:p>
        </p:txBody>
      </p:sp>
    </p:spTree>
    <p:extLst>
      <p:ext uri="{BB962C8B-B14F-4D97-AF65-F5344CB8AC3E}">
        <p14:creationId xmlns:p14="http://schemas.microsoft.com/office/powerpoint/2010/main" val="33648663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eaLnBrk="1" hangingPunct="1">
              <a:spcBef>
                <a:spcPct val="0"/>
              </a:spcBef>
            </a:pPr>
            <a:r>
              <a:rPr lang="fr-FR" altLang="fr-FR" dirty="0">
                <a:solidFill>
                  <a:srgbClr val="FF0000"/>
                </a:solidFill>
              </a:rPr>
              <a:t>Le cycliste n°1 </a:t>
            </a:r>
            <a:r>
              <a:rPr lang="fr-FR" altLang="fr-FR" dirty="0"/>
              <a:t>porte son casque trop en arrière. De plus, sa jugulaire passe au dessus de son menton.. Au moindre choc, il risque de perdre son casque.</a:t>
            </a:r>
          </a:p>
          <a:p>
            <a:pPr eaLnBrk="1" hangingPunct="1">
              <a:spcBef>
                <a:spcPct val="0"/>
              </a:spcBef>
            </a:pPr>
            <a:endParaRPr lang="fr-FR" altLang="fr-FR" dirty="0"/>
          </a:p>
          <a:p>
            <a:pPr eaLnBrk="1" hangingPunct="1">
              <a:spcBef>
                <a:spcPct val="0"/>
              </a:spcBef>
            </a:pPr>
            <a:r>
              <a:rPr lang="fr-FR" altLang="fr-FR" dirty="0"/>
              <a:t>Le cycliste n°3 porte son casque trop en avant. Les sangles passent devant les oreilles. Là encore, il risque de perdre son casque au moindre choc.</a:t>
            </a:r>
          </a:p>
          <a:p>
            <a:pPr eaLnBrk="1" hangingPunct="1">
              <a:spcBef>
                <a:spcPct val="0"/>
              </a:spcBef>
            </a:pPr>
            <a:endParaRPr lang="fr-FR" altLang="fr-FR" dirty="0"/>
          </a:p>
          <a:p>
            <a:pPr eaLnBrk="1" hangingPunct="1">
              <a:spcBef>
                <a:spcPct val="0"/>
              </a:spcBef>
            </a:pPr>
            <a:r>
              <a:rPr lang="fr-FR" altLang="fr-FR" dirty="0"/>
              <a:t>La cycliste n°2 a positionné correctement son casque sur sa tête. Les sangles forment un Y de chaque côté de son oreille.</a:t>
            </a:r>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t>54</a:t>
            </a:fld>
            <a:endParaRPr lang="fr-FR"/>
          </a:p>
        </p:txBody>
      </p:sp>
    </p:spTree>
    <p:extLst>
      <p:ext uri="{BB962C8B-B14F-4D97-AF65-F5344CB8AC3E}">
        <p14:creationId xmlns:p14="http://schemas.microsoft.com/office/powerpoint/2010/main" val="11987514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a:p>
        </p:txBody>
      </p:sp>
      <p:sp>
        <p:nvSpPr>
          <p:cNvPr id="4" name="Espace réservé du numéro de diapositive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6EB6270-3FD2-4392-916E-C455DC857E3C}" type="slidenum">
              <a:rPr lang="fr-FR" altLang="fr-FR">
                <a:latin typeface="Calibri" panose="020F0502020204030204" pitchFamily="34" charset="0"/>
              </a:rPr>
              <a:pPr eaLnBrk="1" hangingPunct="1"/>
              <a:t>55</a:t>
            </a:fld>
            <a:endParaRPr lang="fr-FR" altLang="fr-FR">
              <a:latin typeface="Calibri" panose="020F0502020204030204" pitchFamily="34" charset="0"/>
            </a:endParaRPr>
          </a:p>
        </p:txBody>
      </p:sp>
    </p:spTree>
    <p:extLst>
      <p:ext uri="{BB962C8B-B14F-4D97-AF65-F5344CB8AC3E}">
        <p14:creationId xmlns:p14="http://schemas.microsoft.com/office/powerpoint/2010/main" val="15785263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a:p>
        </p:txBody>
      </p:sp>
      <p:sp>
        <p:nvSpPr>
          <p:cNvPr id="4" name="Espace réservé du numéro de diapositive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7ADFAD6-91CC-4AD5-B3F3-BA777883B8D8}" type="slidenum">
              <a:rPr lang="fr-FR" altLang="fr-FR">
                <a:latin typeface="Calibri" panose="020F0502020204030204" pitchFamily="34" charset="0"/>
              </a:rPr>
              <a:pPr eaLnBrk="1" hangingPunct="1"/>
              <a:t>56</a:t>
            </a:fld>
            <a:endParaRPr lang="fr-FR" altLang="fr-FR">
              <a:latin typeface="Calibri" panose="020F0502020204030204" pitchFamily="34" charset="0"/>
            </a:endParaRPr>
          </a:p>
        </p:txBody>
      </p:sp>
    </p:spTree>
    <p:extLst>
      <p:ext uri="{BB962C8B-B14F-4D97-AF65-F5344CB8AC3E}">
        <p14:creationId xmlns:p14="http://schemas.microsoft.com/office/powerpoint/2010/main" val="14614911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altLang="fr-FR"/>
              <a:t>Dans chaque cas, coche la case indiquant ce qu’il faut faire en attendant les secours, pour que la blessure ne s’aggrave pas.</a:t>
            </a:r>
          </a:p>
        </p:txBody>
      </p:sp>
      <p:sp>
        <p:nvSpPr>
          <p:cNvPr id="4" name="Espace réservé du numéro de diapositive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30A67EE-18BA-4295-90FD-59EA5D274840}" type="slidenum">
              <a:rPr lang="fr-FR" altLang="fr-FR">
                <a:latin typeface="Calibri" panose="020F0502020204030204" pitchFamily="34" charset="0"/>
              </a:rPr>
              <a:pPr eaLnBrk="1" hangingPunct="1"/>
              <a:t>58</a:t>
            </a:fld>
            <a:endParaRPr lang="fr-FR" altLang="fr-FR">
              <a:latin typeface="Calibri" panose="020F0502020204030204" pitchFamily="34" charset="0"/>
            </a:endParaRPr>
          </a:p>
        </p:txBody>
      </p:sp>
    </p:spTree>
    <p:extLst>
      <p:ext uri="{BB962C8B-B14F-4D97-AF65-F5344CB8AC3E}">
        <p14:creationId xmlns:p14="http://schemas.microsoft.com/office/powerpoint/2010/main" val="41418650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altLang="fr-FR"/>
              <a:t>Dans chaque cas, coche la case indiquant ce qu’il faut faire en attendant les secours, pour que la blessure ne s’aggrave pas.</a:t>
            </a:r>
          </a:p>
        </p:txBody>
      </p:sp>
      <p:sp>
        <p:nvSpPr>
          <p:cNvPr id="4" name="Espace réservé du numéro de diapositive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A1F2903-3285-4028-87BE-33E3E34C2F80}" type="slidenum">
              <a:rPr lang="fr-FR" altLang="fr-FR">
                <a:latin typeface="Calibri" panose="020F0502020204030204" pitchFamily="34" charset="0"/>
              </a:rPr>
              <a:pPr eaLnBrk="1" hangingPunct="1"/>
              <a:t>59</a:t>
            </a:fld>
            <a:endParaRPr lang="fr-FR" altLang="fr-FR">
              <a:latin typeface="Calibri" panose="020F0502020204030204" pitchFamily="34" charset="0"/>
            </a:endParaRPr>
          </a:p>
        </p:txBody>
      </p:sp>
    </p:spTree>
    <p:extLst>
      <p:ext uri="{BB962C8B-B14F-4D97-AF65-F5344CB8AC3E}">
        <p14:creationId xmlns:p14="http://schemas.microsoft.com/office/powerpoint/2010/main" val="37733012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a:p>
        </p:txBody>
      </p:sp>
      <p:sp>
        <p:nvSpPr>
          <p:cNvPr id="4" name="Espace réservé du numéro de diapositive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885641F-E7BA-4834-93C3-57E671890203}" type="slidenum">
              <a:rPr lang="fr-FR" altLang="fr-FR">
                <a:latin typeface="Calibri" panose="020F0502020204030204" pitchFamily="34" charset="0"/>
              </a:rPr>
              <a:pPr eaLnBrk="1" hangingPunct="1"/>
              <a:t>60</a:t>
            </a:fld>
            <a:endParaRPr lang="fr-FR" altLang="fr-FR">
              <a:latin typeface="Calibri" panose="020F0502020204030204" pitchFamily="34" charset="0"/>
            </a:endParaRPr>
          </a:p>
        </p:txBody>
      </p:sp>
    </p:spTree>
    <p:extLst>
      <p:ext uri="{BB962C8B-B14F-4D97-AF65-F5344CB8AC3E}">
        <p14:creationId xmlns:p14="http://schemas.microsoft.com/office/powerpoint/2010/main" val="3729056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t>15</a:t>
            </a:fld>
            <a:endParaRPr lang="fr-FR"/>
          </a:p>
        </p:txBody>
      </p:sp>
    </p:spTree>
    <p:extLst>
      <p:ext uri="{BB962C8B-B14F-4D97-AF65-F5344CB8AC3E}">
        <p14:creationId xmlns:p14="http://schemas.microsoft.com/office/powerpoint/2010/main" val="38426399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a:p>
        </p:txBody>
      </p:sp>
      <p:sp>
        <p:nvSpPr>
          <p:cNvPr id="4" name="Espace réservé du numéro de diapositive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A98D18A-F336-49BB-9794-FB09AA03DF3D}" type="slidenum">
              <a:rPr lang="fr-FR" altLang="fr-FR">
                <a:latin typeface="Calibri" panose="020F0502020204030204" pitchFamily="34" charset="0"/>
              </a:rPr>
              <a:pPr eaLnBrk="1" hangingPunct="1"/>
              <a:t>62</a:t>
            </a:fld>
            <a:endParaRPr lang="fr-FR" altLang="fr-FR">
              <a:latin typeface="Calibri" panose="020F0502020204030204" pitchFamily="34" charset="0"/>
            </a:endParaRPr>
          </a:p>
        </p:txBody>
      </p:sp>
    </p:spTree>
    <p:extLst>
      <p:ext uri="{BB962C8B-B14F-4D97-AF65-F5344CB8AC3E}">
        <p14:creationId xmlns:p14="http://schemas.microsoft.com/office/powerpoint/2010/main" val="1376586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pPr/>
              <a:t>27</a:t>
            </a:fld>
            <a:endParaRPr lang="fr-FR"/>
          </a:p>
        </p:txBody>
      </p:sp>
    </p:spTree>
    <p:extLst>
      <p:ext uri="{BB962C8B-B14F-4D97-AF65-F5344CB8AC3E}">
        <p14:creationId xmlns:p14="http://schemas.microsoft.com/office/powerpoint/2010/main" val="2844002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pPr/>
              <a:t>28</a:t>
            </a:fld>
            <a:endParaRPr lang="fr-FR"/>
          </a:p>
        </p:txBody>
      </p:sp>
    </p:spTree>
    <p:extLst>
      <p:ext uri="{BB962C8B-B14F-4D97-AF65-F5344CB8AC3E}">
        <p14:creationId xmlns:p14="http://schemas.microsoft.com/office/powerpoint/2010/main" val="2734477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pPr/>
              <a:t>29</a:t>
            </a:fld>
            <a:endParaRPr lang="fr-FR"/>
          </a:p>
        </p:txBody>
      </p:sp>
    </p:spTree>
    <p:extLst>
      <p:ext uri="{BB962C8B-B14F-4D97-AF65-F5344CB8AC3E}">
        <p14:creationId xmlns:p14="http://schemas.microsoft.com/office/powerpoint/2010/main" val="2988762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Le cycliste qui roule vite et risque d’être surpris par le piéton distrait.</a:t>
            </a:r>
          </a:p>
          <a:p>
            <a:endParaRPr lang="fr-FR" dirty="0"/>
          </a:p>
          <a:p>
            <a:r>
              <a:rPr lang="fr-FR" dirty="0"/>
              <a:t>Celui qui est dans l’angle mort de la camionnette.</a:t>
            </a:r>
          </a:p>
          <a:p>
            <a:endParaRPr lang="fr-FR" dirty="0"/>
          </a:p>
          <a:p>
            <a:r>
              <a:rPr lang="fr-FR" dirty="0"/>
              <a:t>Celui</a:t>
            </a:r>
            <a:r>
              <a:rPr lang="fr-FR" baseline="0" dirty="0"/>
              <a:t> qui risque d’être renversé par le bus quittant son arrêt : un bus qui quitte son arrêt est toujours prioritaire !</a:t>
            </a:r>
            <a:endParaRPr lang="fr-FR"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t>34</a:t>
            </a:fld>
            <a:endParaRPr lang="fr-FR"/>
          </a:p>
        </p:txBody>
      </p:sp>
    </p:spTree>
    <p:extLst>
      <p:ext uri="{BB962C8B-B14F-4D97-AF65-F5344CB8AC3E}">
        <p14:creationId xmlns:p14="http://schemas.microsoft.com/office/powerpoint/2010/main" val="25537124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aseline="0" dirty="0"/>
              <a:t>.</a:t>
            </a:r>
            <a:endParaRPr lang="fr-FR"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t>35</a:t>
            </a:fld>
            <a:endParaRPr lang="fr-FR"/>
          </a:p>
        </p:txBody>
      </p:sp>
    </p:spTree>
    <p:extLst>
      <p:ext uri="{BB962C8B-B14F-4D97-AF65-F5344CB8AC3E}">
        <p14:creationId xmlns:p14="http://schemas.microsoft.com/office/powerpoint/2010/main" val="1464296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Ne pas faire d’acrobaties à vélo.</a:t>
            </a:r>
          </a:p>
          <a:p>
            <a:endParaRPr lang="fr-FR" dirty="0"/>
          </a:p>
          <a:p>
            <a:r>
              <a:rPr lang="fr-FR" dirty="0"/>
              <a:t>Bien</a:t>
            </a:r>
            <a:r>
              <a:rPr lang="fr-FR" baseline="0" dirty="0"/>
              <a:t> attacher son sac sur le porte-bagages.</a:t>
            </a:r>
          </a:p>
          <a:p>
            <a:endParaRPr lang="fr-FR" baseline="0" dirty="0"/>
          </a:p>
          <a:p>
            <a:r>
              <a:rPr lang="fr-FR" baseline="0" dirty="0"/>
              <a:t>Ne pas tirer une personne à l’arrière.</a:t>
            </a:r>
          </a:p>
          <a:p>
            <a:endParaRPr lang="fr-FR" baseline="0" dirty="0"/>
          </a:p>
          <a:p>
            <a:r>
              <a:rPr lang="fr-FR" baseline="0" dirty="0"/>
              <a:t>Bien regarder la route devant soi.</a:t>
            </a:r>
          </a:p>
          <a:p>
            <a:endParaRPr lang="fr-FR" baseline="0" dirty="0"/>
          </a:p>
          <a:p>
            <a:r>
              <a:rPr lang="fr-FR" baseline="0" dirty="0"/>
              <a:t>Ne pas lire et écouter de la musique en traversant la rue.</a:t>
            </a:r>
          </a:p>
          <a:p>
            <a:endParaRPr lang="fr-FR" baseline="0" dirty="0"/>
          </a:p>
          <a:p>
            <a:r>
              <a:rPr lang="fr-FR" baseline="0" dirty="0"/>
              <a:t>Ne pas courir en passant devant le bus.</a:t>
            </a:r>
          </a:p>
          <a:p>
            <a:endParaRPr lang="fr-FR" baseline="0" dirty="0"/>
          </a:p>
          <a:p>
            <a:r>
              <a:rPr lang="fr-FR" baseline="0" dirty="0"/>
              <a:t>Ne pas rouler côte à côte.</a:t>
            </a:r>
          </a:p>
          <a:p>
            <a:endParaRPr lang="fr-FR" baseline="0" dirty="0"/>
          </a:p>
          <a:p>
            <a:r>
              <a:rPr lang="fr-FR" baseline="0" dirty="0"/>
              <a:t>Ne pas jouer au ballon sur le trottoir.</a:t>
            </a:r>
          </a:p>
          <a:p>
            <a:endParaRPr lang="fr-FR" baseline="0" dirty="0"/>
          </a:p>
          <a:p>
            <a:r>
              <a:rPr lang="fr-FR" baseline="0" dirty="0"/>
              <a:t>Utiliser un vélo à sa taille.</a:t>
            </a:r>
          </a:p>
          <a:p>
            <a:endParaRPr lang="fr-FR" baseline="0" dirty="0"/>
          </a:p>
          <a:p>
            <a:r>
              <a:rPr lang="fr-FR" baseline="0" dirty="0"/>
              <a:t>Respecter la priorité des voitures venant de face quand on tourne à gauche.</a:t>
            </a:r>
          </a:p>
          <a:p>
            <a:endParaRPr lang="fr-FR" baseline="0" dirty="0"/>
          </a:p>
          <a:p>
            <a:r>
              <a:rPr lang="fr-FR" baseline="0" dirty="0"/>
              <a:t>Ne pas slalomer entre les voitures.</a:t>
            </a:r>
          </a:p>
          <a:p>
            <a:endParaRPr lang="fr-FR" baseline="0" dirty="0"/>
          </a:p>
          <a:p>
            <a:r>
              <a:rPr lang="fr-FR" baseline="0" dirty="0"/>
              <a:t>Ne pas rouler à vélo sur le trottoir</a:t>
            </a:r>
            <a:endParaRPr lang="fr-FR" dirty="0"/>
          </a:p>
        </p:txBody>
      </p:sp>
      <p:sp>
        <p:nvSpPr>
          <p:cNvPr id="4" name="Espace réservé du numéro de diapositive 3"/>
          <p:cNvSpPr>
            <a:spLocks noGrp="1"/>
          </p:cNvSpPr>
          <p:nvPr>
            <p:ph type="sldNum" sz="quarter" idx="10"/>
          </p:nvPr>
        </p:nvSpPr>
        <p:spPr/>
        <p:txBody>
          <a:bodyPr/>
          <a:lstStyle/>
          <a:p>
            <a:fld id="{5CE2EF97-9FE6-4042-8950-2B84C4D1348E}" type="slidenum">
              <a:rPr lang="fr-FR" smtClean="0"/>
              <a:t>36</a:t>
            </a:fld>
            <a:endParaRPr lang="fr-FR"/>
          </a:p>
        </p:txBody>
      </p:sp>
    </p:spTree>
    <p:extLst>
      <p:ext uri="{BB962C8B-B14F-4D97-AF65-F5344CB8AC3E}">
        <p14:creationId xmlns:p14="http://schemas.microsoft.com/office/powerpoint/2010/main" val="3457335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p>
        </p:txBody>
      </p:sp>
      <p:sp>
        <p:nvSpPr>
          <p:cNvPr id="4" name="Espace réservé de la date 3"/>
          <p:cNvSpPr>
            <a:spLocks noGrp="1"/>
          </p:cNvSpPr>
          <p:nvPr>
            <p:ph type="dt" sz="half" idx="10"/>
          </p:nvPr>
        </p:nvSpPr>
        <p:spPr/>
        <p:txBody>
          <a:bodyPr/>
          <a:lstStyle/>
          <a:p>
            <a:fld id="{F138A20A-07C2-44C2-B4FF-6C050C8416F3}" type="datetimeFigureOut">
              <a:rPr lang="fr-FR" smtClean="0"/>
              <a:t>06/04/2022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E778243-FE26-432F-A719-76B8A1BACFA6}" type="slidenum">
              <a:rPr lang="fr-FR" smtClean="0"/>
              <a:t>‹N°›</a:t>
            </a:fld>
            <a:endParaRPr lang="fr-FR"/>
          </a:p>
        </p:txBody>
      </p:sp>
    </p:spTree>
    <p:extLst>
      <p:ext uri="{BB962C8B-B14F-4D97-AF65-F5344CB8AC3E}">
        <p14:creationId xmlns:p14="http://schemas.microsoft.com/office/powerpoint/2010/main" val="22742612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F138A20A-07C2-44C2-B4FF-6C050C8416F3}" type="datetimeFigureOut">
              <a:rPr lang="fr-FR" smtClean="0"/>
              <a:t>06/04/2022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E778243-FE26-432F-A719-76B8A1BACFA6}" type="slidenum">
              <a:rPr lang="fr-FR" smtClean="0"/>
              <a:t>‹N°›</a:t>
            </a:fld>
            <a:endParaRPr lang="fr-FR"/>
          </a:p>
        </p:txBody>
      </p:sp>
    </p:spTree>
    <p:extLst>
      <p:ext uri="{BB962C8B-B14F-4D97-AF65-F5344CB8AC3E}">
        <p14:creationId xmlns:p14="http://schemas.microsoft.com/office/powerpoint/2010/main" val="993218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F138A20A-07C2-44C2-B4FF-6C050C8416F3}" type="datetimeFigureOut">
              <a:rPr lang="fr-FR" smtClean="0"/>
              <a:t>06/04/2022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E778243-FE26-432F-A719-76B8A1BACFA6}" type="slidenum">
              <a:rPr lang="fr-FR" smtClean="0"/>
              <a:t>‹N°›</a:t>
            </a:fld>
            <a:endParaRPr lang="fr-FR"/>
          </a:p>
        </p:txBody>
      </p:sp>
    </p:spTree>
    <p:extLst>
      <p:ext uri="{BB962C8B-B14F-4D97-AF65-F5344CB8AC3E}">
        <p14:creationId xmlns:p14="http://schemas.microsoft.com/office/powerpoint/2010/main" val="3933083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p>
            <a:r>
              <a:rPr lang="fr-FR"/>
              <a:t>Cliquez pour modifier le style du titre</a:t>
            </a:r>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854EC36C-CB34-41CB-A02C-FDAAACA6431C}" type="datetime1">
              <a:rPr lang="fr-FR" smtClean="0">
                <a:solidFill>
                  <a:prstClr val="black">
                    <a:tint val="75000"/>
                  </a:prstClr>
                </a:solidFill>
              </a:rPr>
              <a:pPr>
                <a:defRPr/>
              </a:pPr>
              <a:t>06/04/2022</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rPr>
              <a:t>Christian CHARLES CPC EPS</a:t>
            </a:r>
          </a:p>
        </p:txBody>
      </p:sp>
      <p:sp>
        <p:nvSpPr>
          <p:cNvPr id="6" name="Espace réservé du numéro de diapositive 5"/>
          <p:cNvSpPr>
            <a:spLocks noGrp="1"/>
          </p:cNvSpPr>
          <p:nvPr>
            <p:ph type="sldNum" sz="quarter" idx="12"/>
          </p:nvPr>
        </p:nvSpPr>
        <p:spPr/>
        <p:txBody>
          <a:bodyPr/>
          <a:lstStyle>
            <a:lvl1pPr>
              <a:defRPr/>
            </a:lvl1pPr>
          </a:lstStyle>
          <a:p>
            <a:pPr fontAlgn="base">
              <a:spcBef>
                <a:spcPct val="0"/>
              </a:spcBef>
              <a:spcAft>
                <a:spcPct val="0"/>
              </a:spcAft>
            </a:pPr>
            <a:fld id="{81227118-0280-4AC6-A63E-7F3D61D49E7D}" type="slidenum">
              <a:rPr lang="fr-FR" altLang="fr-FR" smtClean="0"/>
              <a:pPr fontAlgn="base">
                <a:spcBef>
                  <a:spcPct val="0"/>
                </a:spcBef>
                <a:spcAft>
                  <a:spcPct val="0"/>
                </a:spcAft>
              </a:pPr>
              <a:t>‹N°›</a:t>
            </a:fld>
            <a:endParaRPr lang="fr-FR" altLang="fr-FR"/>
          </a:p>
        </p:txBody>
      </p:sp>
    </p:spTree>
    <p:extLst>
      <p:ext uri="{BB962C8B-B14F-4D97-AF65-F5344CB8AC3E}">
        <p14:creationId xmlns:p14="http://schemas.microsoft.com/office/powerpoint/2010/main" val="3897007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B5A7FBDC-54E2-4367-8907-1490E3F73CC4}" type="datetime1">
              <a:rPr lang="fr-FR" smtClean="0">
                <a:solidFill>
                  <a:prstClr val="black">
                    <a:tint val="75000"/>
                  </a:prstClr>
                </a:solidFill>
              </a:rPr>
              <a:pPr>
                <a:defRPr/>
              </a:pPr>
              <a:t>06/04/2022</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rPr>
              <a:t>Christian CHARLES CPC EPS</a:t>
            </a:r>
          </a:p>
        </p:txBody>
      </p:sp>
      <p:sp>
        <p:nvSpPr>
          <p:cNvPr id="6" name="Espace réservé du numéro de diapositive 5"/>
          <p:cNvSpPr>
            <a:spLocks noGrp="1"/>
          </p:cNvSpPr>
          <p:nvPr>
            <p:ph type="sldNum" sz="quarter" idx="12"/>
          </p:nvPr>
        </p:nvSpPr>
        <p:spPr/>
        <p:txBody>
          <a:bodyPr/>
          <a:lstStyle>
            <a:lvl1pPr>
              <a:defRPr/>
            </a:lvl1pPr>
          </a:lstStyle>
          <a:p>
            <a:pPr fontAlgn="base">
              <a:spcBef>
                <a:spcPct val="0"/>
              </a:spcBef>
              <a:spcAft>
                <a:spcPct val="0"/>
              </a:spcAft>
            </a:pPr>
            <a:fld id="{ADFC3826-8D59-41B7-ADB4-825B750F5A4F}" type="slidenum">
              <a:rPr lang="fr-FR" altLang="fr-FR" smtClean="0"/>
              <a:pPr fontAlgn="base">
                <a:spcBef>
                  <a:spcPct val="0"/>
                </a:spcBef>
                <a:spcAft>
                  <a:spcPct val="0"/>
                </a:spcAft>
              </a:pPr>
              <a:t>‹N°›</a:t>
            </a:fld>
            <a:endParaRPr lang="fr-FR" altLang="fr-FR"/>
          </a:p>
        </p:txBody>
      </p:sp>
    </p:spTree>
    <p:extLst>
      <p:ext uri="{BB962C8B-B14F-4D97-AF65-F5344CB8AC3E}">
        <p14:creationId xmlns:p14="http://schemas.microsoft.com/office/powerpoint/2010/main" val="31219897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FAB35262-A0AE-45F7-A6CF-D05E3E7D04F8}" type="datetime1">
              <a:rPr lang="fr-FR" smtClean="0">
                <a:solidFill>
                  <a:prstClr val="black">
                    <a:tint val="75000"/>
                  </a:prstClr>
                </a:solidFill>
              </a:rPr>
              <a:pPr>
                <a:defRPr/>
              </a:pPr>
              <a:t>06/04/2022</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rPr>
              <a:t>Christian CHARLES CPC EPS</a:t>
            </a:r>
          </a:p>
        </p:txBody>
      </p:sp>
      <p:sp>
        <p:nvSpPr>
          <p:cNvPr id="6" name="Espace réservé du numéro de diapositive 5"/>
          <p:cNvSpPr>
            <a:spLocks noGrp="1"/>
          </p:cNvSpPr>
          <p:nvPr>
            <p:ph type="sldNum" sz="quarter" idx="12"/>
          </p:nvPr>
        </p:nvSpPr>
        <p:spPr/>
        <p:txBody>
          <a:bodyPr/>
          <a:lstStyle>
            <a:lvl1pPr>
              <a:defRPr/>
            </a:lvl1pPr>
          </a:lstStyle>
          <a:p>
            <a:pPr fontAlgn="base">
              <a:spcBef>
                <a:spcPct val="0"/>
              </a:spcBef>
              <a:spcAft>
                <a:spcPct val="0"/>
              </a:spcAft>
            </a:pPr>
            <a:fld id="{FB05CFBA-670A-49B4-B0A6-089C7D93675A}" type="slidenum">
              <a:rPr lang="fr-FR" altLang="fr-FR" smtClean="0"/>
              <a:pPr fontAlgn="base">
                <a:spcBef>
                  <a:spcPct val="0"/>
                </a:spcBef>
                <a:spcAft>
                  <a:spcPct val="0"/>
                </a:spcAft>
              </a:pPr>
              <a:t>‹N°›</a:t>
            </a:fld>
            <a:endParaRPr lang="fr-FR" altLang="fr-FR"/>
          </a:p>
        </p:txBody>
      </p:sp>
    </p:spTree>
    <p:extLst>
      <p:ext uri="{BB962C8B-B14F-4D97-AF65-F5344CB8AC3E}">
        <p14:creationId xmlns:p14="http://schemas.microsoft.com/office/powerpoint/2010/main" val="23742741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p:cNvSpPr>
            <a:spLocks noGrp="1"/>
          </p:cNvSpPr>
          <p:nvPr>
            <p:ph type="dt" sz="half" idx="10"/>
          </p:nvPr>
        </p:nvSpPr>
        <p:spPr/>
        <p:txBody>
          <a:bodyPr/>
          <a:lstStyle>
            <a:lvl1pPr>
              <a:defRPr/>
            </a:lvl1pPr>
          </a:lstStyle>
          <a:p>
            <a:pPr>
              <a:defRPr/>
            </a:pPr>
            <a:fld id="{A9303FE5-625B-49AF-B77C-7F6207CD25A0}" type="datetime1">
              <a:rPr lang="fr-FR" smtClean="0">
                <a:solidFill>
                  <a:prstClr val="black">
                    <a:tint val="75000"/>
                  </a:prstClr>
                </a:solidFill>
              </a:rPr>
              <a:pPr>
                <a:defRPr/>
              </a:pPr>
              <a:t>06/04/2022</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rPr>
              <a:t>Christian CHARLES CPC EPS</a:t>
            </a:r>
          </a:p>
        </p:txBody>
      </p:sp>
      <p:sp>
        <p:nvSpPr>
          <p:cNvPr id="7" name="Espace réservé du numéro de diapositive 5"/>
          <p:cNvSpPr>
            <a:spLocks noGrp="1"/>
          </p:cNvSpPr>
          <p:nvPr>
            <p:ph type="sldNum" sz="quarter" idx="12"/>
          </p:nvPr>
        </p:nvSpPr>
        <p:spPr/>
        <p:txBody>
          <a:bodyPr/>
          <a:lstStyle>
            <a:lvl1pPr>
              <a:defRPr/>
            </a:lvl1pPr>
          </a:lstStyle>
          <a:p>
            <a:pPr fontAlgn="base">
              <a:spcBef>
                <a:spcPct val="0"/>
              </a:spcBef>
              <a:spcAft>
                <a:spcPct val="0"/>
              </a:spcAft>
            </a:pPr>
            <a:fld id="{1958C314-F436-449F-9667-8AA74590903D}" type="slidenum">
              <a:rPr lang="fr-FR" altLang="fr-FR" smtClean="0"/>
              <a:pPr fontAlgn="base">
                <a:spcBef>
                  <a:spcPct val="0"/>
                </a:spcBef>
                <a:spcAft>
                  <a:spcPct val="0"/>
                </a:spcAft>
              </a:pPr>
              <a:t>‹N°›</a:t>
            </a:fld>
            <a:endParaRPr lang="fr-FR" altLang="fr-FR"/>
          </a:p>
        </p:txBody>
      </p:sp>
    </p:spTree>
    <p:extLst>
      <p:ext uri="{BB962C8B-B14F-4D97-AF65-F5344CB8AC3E}">
        <p14:creationId xmlns:p14="http://schemas.microsoft.com/office/powerpoint/2010/main" val="37196297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p:cNvSpPr>
            <a:spLocks noGrp="1"/>
          </p:cNvSpPr>
          <p:nvPr>
            <p:ph type="dt" sz="half" idx="10"/>
          </p:nvPr>
        </p:nvSpPr>
        <p:spPr/>
        <p:txBody>
          <a:bodyPr/>
          <a:lstStyle>
            <a:lvl1pPr>
              <a:defRPr/>
            </a:lvl1pPr>
          </a:lstStyle>
          <a:p>
            <a:pPr>
              <a:defRPr/>
            </a:pPr>
            <a:fld id="{E91FE45F-73FC-4668-87CA-C4B9077BEBE9}" type="datetime1">
              <a:rPr lang="fr-FR" smtClean="0">
                <a:solidFill>
                  <a:prstClr val="black">
                    <a:tint val="75000"/>
                  </a:prstClr>
                </a:solidFill>
              </a:rPr>
              <a:pPr>
                <a:defRPr/>
              </a:pPr>
              <a:t>06/04/2022</a:t>
            </a:fld>
            <a:endParaRPr lang="fr-FR">
              <a:solidFill>
                <a:prstClr val="black">
                  <a:tint val="75000"/>
                </a:prstClr>
              </a:solidFill>
            </a:endParaRPr>
          </a:p>
        </p:txBody>
      </p:sp>
      <p:sp>
        <p:nvSpPr>
          <p:cNvPr id="8"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rPr>
              <a:t>Christian CHARLES CPC EPS</a:t>
            </a:r>
          </a:p>
        </p:txBody>
      </p:sp>
      <p:sp>
        <p:nvSpPr>
          <p:cNvPr id="9" name="Espace réservé du numéro de diapositive 5"/>
          <p:cNvSpPr>
            <a:spLocks noGrp="1"/>
          </p:cNvSpPr>
          <p:nvPr>
            <p:ph type="sldNum" sz="quarter" idx="12"/>
          </p:nvPr>
        </p:nvSpPr>
        <p:spPr/>
        <p:txBody>
          <a:bodyPr/>
          <a:lstStyle>
            <a:lvl1pPr>
              <a:defRPr/>
            </a:lvl1pPr>
          </a:lstStyle>
          <a:p>
            <a:pPr fontAlgn="base">
              <a:spcBef>
                <a:spcPct val="0"/>
              </a:spcBef>
              <a:spcAft>
                <a:spcPct val="0"/>
              </a:spcAft>
            </a:pPr>
            <a:fld id="{A61C9E7D-C83D-4DA5-B0DC-72E07B6E78FD}" type="slidenum">
              <a:rPr lang="fr-FR" altLang="fr-FR" smtClean="0"/>
              <a:pPr fontAlgn="base">
                <a:spcBef>
                  <a:spcPct val="0"/>
                </a:spcBef>
                <a:spcAft>
                  <a:spcPct val="0"/>
                </a:spcAft>
              </a:pPr>
              <a:t>‹N°›</a:t>
            </a:fld>
            <a:endParaRPr lang="fr-FR" altLang="fr-FR"/>
          </a:p>
        </p:txBody>
      </p:sp>
    </p:spTree>
    <p:extLst>
      <p:ext uri="{BB962C8B-B14F-4D97-AF65-F5344CB8AC3E}">
        <p14:creationId xmlns:p14="http://schemas.microsoft.com/office/powerpoint/2010/main" val="2576957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e la date 3"/>
          <p:cNvSpPr>
            <a:spLocks noGrp="1"/>
          </p:cNvSpPr>
          <p:nvPr>
            <p:ph type="dt" sz="half" idx="10"/>
          </p:nvPr>
        </p:nvSpPr>
        <p:spPr/>
        <p:txBody>
          <a:bodyPr/>
          <a:lstStyle>
            <a:lvl1pPr>
              <a:defRPr/>
            </a:lvl1pPr>
          </a:lstStyle>
          <a:p>
            <a:pPr>
              <a:defRPr/>
            </a:pPr>
            <a:fld id="{556EF1D9-8207-49D0-BF2E-F3C6206EDEB7}" type="datetime1">
              <a:rPr lang="fr-FR" smtClean="0">
                <a:solidFill>
                  <a:prstClr val="black">
                    <a:tint val="75000"/>
                  </a:prstClr>
                </a:solidFill>
              </a:rPr>
              <a:pPr>
                <a:defRPr/>
              </a:pPr>
              <a:t>06/04/2022</a:t>
            </a:fld>
            <a:endParaRPr lang="fr-FR">
              <a:solidFill>
                <a:prstClr val="black">
                  <a:tint val="75000"/>
                </a:prstClr>
              </a:solidFill>
            </a:endParaRPr>
          </a:p>
        </p:txBody>
      </p:sp>
      <p:sp>
        <p:nvSpPr>
          <p:cNvPr id="4"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rPr>
              <a:t>Christian CHARLES CPC EPS</a:t>
            </a:r>
          </a:p>
        </p:txBody>
      </p:sp>
      <p:sp>
        <p:nvSpPr>
          <p:cNvPr id="5" name="Espace réservé du numéro de diapositive 5"/>
          <p:cNvSpPr>
            <a:spLocks noGrp="1"/>
          </p:cNvSpPr>
          <p:nvPr>
            <p:ph type="sldNum" sz="quarter" idx="12"/>
          </p:nvPr>
        </p:nvSpPr>
        <p:spPr/>
        <p:txBody>
          <a:bodyPr/>
          <a:lstStyle>
            <a:lvl1pPr>
              <a:defRPr/>
            </a:lvl1pPr>
          </a:lstStyle>
          <a:p>
            <a:pPr fontAlgn="base">
              <a:spcBef>
                <a:spcPct val="0"/>
              </a:spcBef>
              <a:spcAft>
                <a:spcPct val="0"/>
              </a:spcAft>
            </a:pPr>
            <a:fld id="{BAB4E572-6894-418E-BD42-69C37DFA346E}" type="slidenum">
              <a:rPr lang="fr-FR" altLang="fr-FR" smtClean="0"/>
              <a:pPr fontAlgn="base">
                <a:spcBef>
                  <a:spcPct val="0"/>
                </a:spcBef>
                <a:spcAft>
                  <a:spcPct val="0"/>
                </a:spcAft>
              </a:pPr>
              <a:t>‹N°›</a:t>
            </a:fld>
            <a:endParaRPr lang="fr-FR" altLang="fr-FR"/>
          </a:p>
        </p:txBody>
      </p:sp>
    </p:spTree>
    <p:extLst>
      <p:ext uri="{BB962C8B-B14F-4D97-AF65-F5344CB8AC3E}">
        <p14:creationId xmlns:p14="http://schemas.microsoft.com/office/powerpoint/2010/main" val="2442679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1F984A4A-E08C-4386-A6EE-7EB1979C3E58}" type="datetime1">
              <a:rPr lang="fr-FR" smtClean="0">
                <a:solidFill>
                  <a:prstClr val="black">
                    <a:tint val="75000"/>
                  </a:prstClr>
                </a:solidFill>
              </a:rPr>
              <a:pPr>
                <a:defRPr/>
              </a:pPr>
              <a:t>06/04/2022</a:t>
            </a:fld>
            <a:endParaRPr lang="fr-FR">
              <a:solidFill>
                <a:prstClr val="black">
                  <a:tint val="75000"/>
                </a:prstClr>
              </a:solidFill>
            </a:endParaRPr>
          </a:p>
        </p:txBody>
      </p:sp>
      <p:sp>
        <p:nvSpPr>
          <p:cNvPr id="3"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rPr>
              <a:t>Christian CHARLES CPC EPS</a:t>
            </a:r>
          </a:p>
        </p:txBody>
      </p:sp>
      <p:sp>
        <p:nvSpPr>
          <p:cNvPr id="4" name="Espace réservé du numéro de diapositive 5"/>
          <p:cNvSpPr>
            <a:spLocks noGrp="1"/>
          </p:cNvSpPr>
          <p:nvPr>
            <p:ph type="sldNum" sz="quarter" idx="12"/>
          </p:nvPr>
        </p:nvSpPr>
        <p:spPr/>
        <p:txBody>
          <a:bodyPr/>
          <a:lstStyle>
            <a:lvl1pPr>
              <a:defRPr/>
            </a:lvl1pPr>
          </a:lstStyle>
          <a:p>
            <a:pPr fontAlgn="base">
              <a:spcBef>
                <a:spcPct val="0"/>
              </a:spcBef>
              <a:spcAft>
                <a:spcPct val="0"/>
              </a:spcAft>
            </a:pPr>
            <a:fld id="{C5D91099-D030-4F49-B061-67C285100493}" type="slidenum">
              <a:rPr lang="fr-FR" altLang="fr-FR" smtClean="0"/>
              <a:pPr fontAlgn="base">
                <a:spcBef>
                  <a:spcPct val="0"/>
                </a:spcBef>
                <a:spcAft>
                  <a:spcPct val="0"/>
                </a:spcAft>
              </a:pPr>
              <a:t>‹N°›</a:t>
            </a:fld>
            <a:endParaRPr lang="fr-FR" altLang="fr-FR"/>
          </a:p>
        </p:txBody>
      </p:sp>
    </p:spTree>
    <p:extLst>
      <p:ext uri="{BB962C8B-B14F-4D97-AF65-F5344CB8AC3E}">
        <p14:creationId xmlns:p14="http://schemas.microsoft.com/office/powerpoint/2010/main" val="8944964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1" y="273050"/>
            <a:ext cx="4011084" cy="1162050"/>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44A78116-9687-420D-BBA8-8D4EBF01EB1C}" type="datetime1">
              <a:rPr lang="fr-FR" smtClean="0">
                <a:solidFill>
                  <a:prstClr val="black">
                    <a:tint val="75000"/>
                  </a:prstClr>
                </a:solidFill>
              </a:rPr>
              <a:pPr>
                <a:defRPr/>
              </a:pPr>
              <a:t>06/04/2022</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rPr>
              <a:t>Christian CHARLES CPC EPS</a:t>
            </a:r>
          </a:p>
        </p:txBody>
      </p:sp>
      <p:sp>
        <p:nvSpPr>
          <p:cNvPr id="7" name="Espace réservé du numéro de diapositive 5"/>
          <p:cNvSpPr>
            <a:spLocks noGrp="1"/>
          </p:cNvSpPr>
          <p:nvPr>
            <p:ph type="sldNum" sz="quarter" idx="12"/>
          </p:nvPr>
        </p:nvSpPr>
        <p:spPr/>
        <p:txBody>
          <a:bodyPr/>
          <a:lstStyle>
            <a:lvl1pPr>
              <a:defRPr/>
            </a:lvl1pPr>
          </a:lstStyle>
          <a:p>
            <a:pPr fontAlgn="base">
              <a:spcBef>
                <a:spcPct val="0"/>
              </a:spcBef>
              <a:spcAft>
                <a:spcPct val="0"/>
              </a:spcAft>
            </a:pPr>
            <a:fld id="{378EFC53-64B7-49C9-82F3-1B86BFDD6EC1}" type="slidenum">
              <a:rPr lang="fr-FR" altLang="fr-FR" smtClean="0"/>
              <a:pPr fontAlgn="base">
                <a:spcBef>
                  <a:spcPct val="0"/>
                </a:spcBef>
                <a:spcAft>
                  <a:spcPct val="0"/>
                </a:spcAft>
              </a:pPr>
              <a:t>‹N°›</a:t>
            </a:fld>
            <a:endParaRPr lang="fr-FR" altLang="fr-FR"/>
          </a:p>
        </p:txBody>
      </p:sp>
    </p:spTree>
    <p:extLst>
      <p:ext uri="{BB962C8B-B14F-4D97-AF65-F5344CB8AC3E}">
        <p14:creationId xmlns:p14="http://schemas.microsoft.com/office/powerpoint/2010/main" val="1109050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F138A20A-07C2-44C2-B4FF-6C050C8416F3}" type="datetimeFigureOut">
              <a:rPr lang="fr-FR" smtClean="0"/>
              <a:t>06/04/2022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E778243-FE26-432F-A719-76B8A1BACFA6}" type="slidenum">
              <a:rPr lang="fr-FR" smtClean="0"/>
              <a:t>‹N°›</a:t>
            </a:fld>
            <a:endParaRPr lang="fr-FR"/>
          </a:p>
        </p:txBody>
      </p:sp>
    </p:spTree>
    <p:extLst>
      <p:ext uri="{BB962C8B-B14F-4D97-AF65-F5344CB8AC3E}">
        <p14:creationId xmlns:p14="http://schemas.microsoft.com/office/powerpoint/2010/main" val="28775954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812E0551-9F56-49AF-AC6E-3AC04D4243E8}" type="datetime1">
              <a:rPr lang="fr-FR" smtClean="0">
                <a:solidFill>
                  <a:prstClr val="black">
                    <a:tint val="75000"/>
                  </a:prstClr>
                </a:solidFill>
              </a:rPr>
              <a:pPr>
                <a:defRPr/>
              </a:pPr>
              <a:t>06/04/2022</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rPr>
              <a:t>Christian CHARLES CPC EPS</a:t>
            </a:r>
          </a:p>
        </p:txBody>
      </p:sp>
      <p:sp>
        <p:nvSpPr>
          <p:cNvPr id="7" name="Espace réservé du numéro de diapositive 5"/>
          <p:cNvSpPr>
            <a:spLocks noGrp="1"/>
          </p:cNvSpPr>
          <p:nvPr>
            <p:ph type="sldNum" sz="quarter" idx="12"/>
          </p:nvPr>
        </p:nvSpPr>
        <p:spPr/>
        <p:txBody>
          <a:bodyPr/>
          <a:lstStyle>
            <a:lvl1pPr>
              <a:defRPr/>
            </a:lvl1pPr>
          </a:lstStyle>
          <a:p>
            <a:pPr fontAlgn="base">
              <a:spcBef>
                <a:spcPct val="0"/>
              </a:spcBef>
              <a:spcAft>
                <a:spcPct val="0"/>
              </a:spcAft>
            </a:pPr>
            <a:fld id="{DC8B93D4-88BE-4A3C-BCFD-D2DA5F35959E}" type="slidenum">
              <a:rPr lang="fr-FR" altLang="fr-FR" smtClean="0"/>
              <a:pPr fontAlgn="base">
                <a:spcBef>
                  <a:spcPct val="0"/>
                </a:spcBef>
                <a:spcAft>
                  <a:spcPct val="0"/>
                </a:spcAft>
              </a:pPr>
              <a:t>‹N°›</a:t>
            </a:fld>
            <a:endParaRPr lang="fr-FR" altLang="fr-FR"/>
          </a:p>
        </p:txBody>
      </p:sp>
    </p:spTree>
    <p:extLst>
      <p:ext uri="{BB962C8B-B14F-4D97-AF65-F5344CB8AC3E}">
        <p14:creationId xmlns:p14="http://schemas.microsoft.com/office/powerpoint/2010/main" val="40521645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D1DABDE9-CA75-4DAE-BFBA-B059AD5A4567}" type="datetime1">
              <a:rPr lang="fr-FR" smtClean="0">
                <a:solidFill>
                  <a:prstClr val="black">
                    <a:tint val="75000"/>
                  </a:prstClr>
                </a:solidFill>
              </a:rPr>
              <a:pPr>
                <a:defRPr/>
              </a:pPr>
              <a:t>06/04/2022</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rPr>
              <a:t>Christian CHARLES CPC EPS</a:t>
            </a:r>
          </a:p>
        </p:txBody>
      </p:sp>
      <p:sp>
        <p:nvSpPr>
          <p:cNvPr id="6" name="Espace réservé du numéro de diapositive 5"/>
          <p:cNvSpPr>
            <a:spLocks noGrp="1"/>
          </p:cNvSpPr>
          <p:nvPr>
            <p:ph type="sldNum" sz="quarter" idx="12"/>
          </p:nvPr>
        </p:nvSpPr>
        <p:spPr/>
        <p:txBody>
          <a:bodyPr/>
          <a:lstStyle>
            <a:lvl1pPr>
              <a:defRPr/>
            </a:lvl1pPr>
          </a:lstStyle>
          <a:p>
            <a:pPr fontAlgn="base">
              <a:spcBef>
                <a:spcPct val="0"/>
              </a:spcBef>
              <a:spcAft>
                <a:spcPct val="0"/>
              </a:spcAft>
            </a:pPr>
            <a:fld id="{D32D0C6C-BAC0-472A-8369-C7C069AF5E23}" type="slidenum">
              <a:rPr lang="fr-FR" altLang="fr-FR" smtClean="0"/>
              <a:pPr fontAlgn="base">
                <a:spcBef>
                  <a:spcPct val="0"/>
                </a:spcBef>
                <a:spcAft>
                  <a:spcPct val="0"/>
                </a:spcAft>
              </a:pPr>
              <a:t>‹N°›</a:t>
            </a:fld>
            <a:endParaRPr lang="fr-FR" altLang="fr-FR"/>
          </a:p>
        </p:txBody>
      </p:sp>
    </p:spTree>
    <p:extLst>
      <p:ext uri="{BB962C8B-B14F-4D97-AF65-F5344CB8AC3E}">
        <p14:creationId xmlns:p14="http://schemas.microsoft.com/office/powerpoint/2010/main" val="34759732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39"/>
            <a:ext cx="2743200" cy="5851525"/>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609600" y="274639"/>
            <a:ext cx="80264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BE72BCFB-25B3-4CE6-B892-D9250A68A5E6}" type="datetime1">
              <a:rPr lang="fr-FR" smtClean="0">
                <a:solidFill>
                  <a:prstClr val="black">
                    <a:tint val="75000"/>
                  </a:prstClr>
                </a:solidFill>
              </a:rPr>
              <a:pPr>
                <a:defRPr/>
              </a:pPr>
              <a:t>06/04/2022</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r>
              <a:rPr lang="fr-FR">
                <a:solidFill>
                  <a:prstClr val="black">
                    <a:tint val="75000"/>
                  </a:prstClr>
                </a:solidFill>
              </a:rPr>
              <a:t>Christian CHARLES CPC EPS</a:t>
            </a:r>
          </a:p>
        </p:txBody>
      </p:sp>
      <p:sp>
        <p:nvSpPr>
          <p:cNvPr id="6" name="Espace réservé du numéro de diapositive 5"/>
          <p:cNvSpPr>
            <a:spLocks noGrp="1"/>
          </p:cNvSpPr>
          <p:nvPr>
            <p:ph type="sldNum" sz="quarter" idx="12"/>
          </p:nvPr>
        </p:nvSpPr>
        <p:spPr/>
        <p:txBody>
          <a:bodyPr/>
          <a:lstStyle>
            <a:lvl1pPr>
              <a:defRPr/>
            </a:lvl1pPr>
          </a:lstStyle>
          <a:p>
            <a:pPr fontAlgn="base">
              <a:spcBef>
                <a:spcPct val="0"/>
              </a:spcBef>
              <a:spcAft>
                <a:spcPct val="0"/>
              </a:spcAft>
            </a:pPr>
            <a:fld id="{16F03739-6698-49FD-9C1A-863126784450}" type="slidenum">
              <a:rPr lang="fr-FR" altLang="fr-FR" smtClean="0"/>
              <a:pPr fontAlgn="base">
                <a:spcBef>
                  <a:spcPct val="0"/>
                </a:spcBef>
                <a:spcAft>
                  <a:spcPct val="0"/>
                </a:spcAft>
              </a:pPr>
              <a:t>‹N°›</a:t>
            </a:fld>
            <a:endParaRPr lang="fr-FR" altLang="fr-FR"/>
          </a:p>
        </p:txBody>
      </p:sp>
    </p:spTree>
    <p:extLst>
      <p:ext uri="{BB962C8B-B14F-4D97-AF65-F5344CB8AC3E}">
        <p14:creationId xmlns:p14="http://schemas.microsoft.com/office/powerpoint/2010/main" val="1292699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fld id="{F138A20A-07C2-44C2-B4FF-6C050C8416F3}" type="datetimeFigureOut">
              <a:rPr lang="fr-FR" smtClean="0"/>
              <a:t>06/04/2022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E778243-FE26-432F-A719-76B8A1BACFA6}" type="slidenum">
              <a:rPr lang="fr-FR" smtClean="0"/>
              <a:t>‹N°›</a:t>
            </a:fld>
            <a:endParaRPr lang="fr-FR"/>
          </a:p>
        </p:txBody>
      </p:sp>
    </p:spTree>
    <p:extLst>
      <p:ext uri="{BB962C8B-B14F-4D97-AF65-F5344CB8AC3E}">
        <p14:creationId xmlns:p14="http://schemas.microsoft.com/office/powerpoint/2010/main" val="33560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F138A20A-07C2-44C2-B4FF-6C050C8416F3}" type="datetimeFigureOut">
              <a:rPr lang="fr-FR" smtClean="0"/>
              <a:t>06/04/2022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E778243-FE26-432F-A719-76B8A1BACFA6}" type="slidenum">
              <a:rPr lang="fr-FR" smtClean="0"/>
              <a:t>‹N°›</a:t>
            </a:fld>
            <a:endParaRPr lang="fr-FR"/>
          </a:p>
        </p:txBody>
      </p:sp>
    </p:spTree>
    <p:extLst>
      <p:ext uri="{BB962C8B-B14F-4D97-AF65-F5344CB8AC3E}">
        <p14:creationId xmlns:p14="http://schemas.microsoft.com/office/powerpoint/2010/main" val="3708879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F138A20A-07C2-44C2-B4FF-6C050C8416F3}" type="datetimeFigureOut">
              <a:rPr lang="fr-FR" smtClean="0"/>
              <a:t>06/04/2022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DE778243-FE26-432F-A719-76B8A1BACFA6}" type="slidenum">
              <a:rPr lang="fr-FR" smtClean="0"/>
              <a:t>‹N°›</a:t>
            </a:fld>
            <a:endParaRPr lang="fr-FR"/>
          </a:p>
        </p:txBody>
      </p:sp>
    </p:spTree>
    <p:extLst>
      <p:ext uri="{BB962C8B-B14F-4D97-AF65-F5344CB8AC3E}">
        <p14:creationId xmlns:p14="http://schemas.microsoft.com/office/powerpoint/2010/main" val="4283478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F138A20A-07C2-44C2-B4FF-6C050C8416F3}" type="datetimeFigureOut">
              <a:rPr lang="fr-FR" smtClean="0"/>
              <a:t>06/04/2022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DE778243-FE26-432F-A719-76B8A1BACFA6}" type="slidenum">
              <a:rPr lang="fr-FR" smtClean="0"/>
              <a:t>‹N°›</a:t>
            </a:fld>
            <a:endParaRPr lang="fr-FR"/>
          </a:p>
        </p:txBody>
      </p:sp>
    </p:spTree>
    <p:extLst>
      <p:ext uri="{BB962C8B-B14F-4D97-AF65-F5344CB8AC3E}">
        <p14:creationId xmlns:p14="http://schemas.microsoft.com/office/powerpoint/2010/main" val="1636489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138A20A-07C2-44C2-B4FF-6C050C8416F3}" type="datetimeFigureOut">
              <a:rPr lang="fr-FR" smtClean="0"/>
              <a:t>06/04/2022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DE778243-FE26-432F-A719-76B8A1BACFA6}" type="slidenum">
              <a:rPr lang="fr-FR" smtClean="0"/>
              <a:t>‹N°›</a:t>
            </a:fld>
            <a:endParaRPr lang="fr-FR"/>
          </a:p>
        </p:txBody>
      </p:sp>
    </p:spTree>
    <p:extLst>
      <p:ext uri="{BB962C8B-B14F-4D97-AF65-F5344CB8AC3E}">
        <p14:creationId xmlns:p14="http://schemas.microsoft.com/office/powerpoint/2010/main" val="3706014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F138A20A-07C2-44C2-B4FF-6C050C8416F3}" type="datetimeFigureOut">
              <a:rPr lang="fr-FR" smtClean="0"/>
              <a:t>06/04/2022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E778243-FE26-432F-A719-76B8A1BACFA6}" type="slidenum">
              <a:rPr lang="fr-FR" smtClean="0"/>
              <a:t>‹N°›</a:t>
            </a:fld>
            <a:endParaRPr lang="fr-FR"/>
          </a:p>
        </p:txBody>
      </p:sp>
    </p:spTree>
    <p:extLst>
      <p:ext uri="{BB962C8B-B14F-4D97-AF65-F5344CB8AC3E}">
        <p14:creationId xmlns:p14="http://schemas.microsoft.com/office/powerpoint/2010/main" val="857715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F138A20A-07C2-44C2-B4FF-6C050C8416F3}" type="datetimeFigureOut">
              <a:rPr lang="fr-FR" smtClean="0"/>
              <a:t>06/04/2022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E778243-FE26-432F-A719-76B8A1BACFA6}" type="slidenum">
              <a:rPr lang="fr-FR" smtClean="0"/>
              <a:t>‹N°›</a:t>
            </a:fld>
            <a:endParaRPr lang="fr-FR"/>
          </a:p>
        </p:txBody>
      </p:sp>
    </p:spTree>
    <p:extLst>
      <p:ext uri="{BB962C8B-B14F-4D97-AF65-F5344CB8AC3E}">
        <p14:creationId xmlns:p14="http://schemas.microsoft.com/office/powerpoint/2010/main" val="3087846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38A20A-07C2-44C2-B4FF-6C050C8416F3}" type="datetimeFigureOut">
              <a:rPr lang="fr-FR" smtClean="0"/>
              <a:t>06/04/2022</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778243-FE26-432F-A719-76B8A1BACFA6}" type="slidenum">
              <a:rPr lang="fr-FR" smtClean="0"/>
              <a:t>‹N°›</a:t>
            </a:fld>
            <a:endParaRPr lang="fr-FR"/>
          </a:p>
        </p:txBody>
      </p:sp>
    </p:spTree>
    <p:extLst>
      <p:ext uri="{BB962C8B-B14F-4D97-AF65-F5344CB8AC3E}">
        <p14:creationId xmlns:p14="http://schemas.microsoft.com/office/powerpoint/2010/main" val="26807805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Cliquez pour modifier le style du titre</a:t>
            </a:r>
          </a:p>
        </p:txBody>
      </p:sp>
      <p:sp>
        <p:nvSpPr>
          <p:cNvPr id="1027" name="Espace réservé du texte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BEDC2118-4E2B-4607-93BA-8CEDDE0C8EA9}" type="datetime1">
              <a:rPr lang="fr-FR" smtClean="0">
                <a:solidFill>
                  <a:prstClr val="black">
                    <a:tint val="75000"/>
                  </a:prstClr>
                </a:solidFill>
              </a:rPr>
              <a:pPr>
                <a:defRPr/>
              </a:pPr>
              <a:t>06/04/2022</a:t>
            </a:fld>
            <a:endParaRPr lang="fr-FR">
              <a:solidFill>
                <a:prstClr val="black">
                  <a:tint val="75000"/>
                </a:prstClr>
              </a:solidFill>
            </a:endParaRPr>
          </a:p>
        </p:txBody>
      </p:sp>
      <p:sp>
        <p:nvSpPr>
          <p:cNvPr id="5" name="Espace réservé du pied de page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r>
              <a:rPr lang="fr-FR">
                <a:solidFill>
                  <a:prstClr val="black">
                    <a:tint val="75000"/>
                  </a:prstClr>
                </a:solidFill>
              </a:rPr>
              <a:t>Christian CHARLES CPC EPS</a:t>
            </a:r>
          </a:p>
        </p:txBody>
      </p:sp>
      <p:sp>
        <p:nvSpPr>
          <p:cNvPr id="6" name="Espace réservé du numéro de diapositive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F583144F-E08B-4A3E-90C8-45403108A872}" type="slidenum">
              <a:rPr lang="fr-FR" altLang="fr-FR" smtClean="0"/>
              <a:pPr fontAlgn="base">
                <a:spcBef>
                  <a:spcPct val="0"/>
                </a:spcBef>
                <a:spcAft>
                  <a:spcPct val="0"/>
                </a:spcAft>
              </a:pPr>
              <a:t>‹N°›</a:t>
            </a:fld>
            <a:endParaRPr lang="fr-FR" altLang="fr-FR"/>
          </a:p>
        </p:txBody>
      </p:sp>
    </p:spTree>
    <p:extLst>
      <p:ext uri="{BB962C8B-B14F-4D97-AF65-F5344CB8AC3E}">
        <p14:creationId xmlns:p14="http://schemas.microsoft.com/office/powerpoint/2010/main" val="15641502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5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5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a:stretch>
            <a:fillRect/>
          </a:stretch>
        </p:blipFill>
        <p:spPr>
          <a:xfrm>
            <a:off x="3961757" y="201944"/>
            <a:ext cx="4295775" cy="885825"/>
          </a:xfrm>
          <a:prstGeom prst="rect">
            <a:avLst/>
          </a:prstGeom>
        </p:spPr>
      </p:pic>
      <p:pic>
        <p:nvPicPr>
          <p:cNvPr id="3" name="Image 2"/>
          <p:cNvPicPr>
            <a:picLocks noChangeAspect="1"/>
          </p:cNvPicPr>
          <p:nvPr/>
        </p:nvPicPr>
        <p:blipFill rotWithShape="1">
          <a:blip r:embed="rId4"/>
          <a:srcRect l="11117" t="14797" r="38290" b="16516"/>
          <a:stretch/>
        </p:blipFill>
        <p:spPr>
          <a:xfrm>
            <a:off x="3561347" y="2823412"/>
            <a:ext cx="4523874" cy="3930316"/>
          </a:xfrm>
          <a:prstGeom prst="rect">
            <a:avLst/>
          </a:prstGeom>
        </p:spPr>
      </p:pic>
      <p:sp>
        <p:nvSpPr>
          <p:cNvPr id="4" name="Rectangle 3"/>
          <p:cNvSpPr/>
          <p:nvPr/>
        </p:nvSpPr>
        <p:spPr>
          <a:xfrm>
            <a:off x="0" y="1322398"/>
            <a:ext cx="11790947" cy="1323439"/>
          </a:xfrm>
          <a:prstGeom prst="rect">
            <a:avLst/>
          </a:prstGeom>
        </p:spPr>
        <p:txBody>
          <a:bodyPr wrap="square">
            <a:spAutoFit/>
          </a:bodyPr>
          <a:lstStyle/>
          <a:p>
            <a:pPr algn="ctr"/>
            <a:r>
              <a:rPr lang="fr-FR" sz="2000" b="1" dirty="0"/>
              <a:t>Ce cycliste roule tranquillement, mais il doit s’arrêter. Aide-le à freiner.  </a:t>
            </a:r>
          </a:p>
          <a:p>
            <a:r>
              <a:rPr lang="fr-FR" sz="2000" b="1" dirty="0"/>
              <a:t>				Choix A : il freine avec le frein avant.</a:t>
            </a:r>
          </a:p>
          <a:p>
            <a:r>
              <a:rPr lang="fr-FR" sz="2000" b="1" dirty="0"/>
              <a:t>				Choix B : il freine avec le frein arrière.</a:t>
            </a:r>
          </a:p>
          <a:p>
            <a:r>
              <a:rPr lang="fr-FR" sz="2000" b="1" dirty="0"/>
              <a:t>				Choix C : il freine avec le deux freins.</a:t>
            </a:r>
          </a:p>
        </p:txBody>
      </p:sp>
      <p:sp>
        <p:nvSpPr>
          <p:cNvPr id="5"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22177268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17675"/>
            <a:ext cx="4125381" cy="355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au 1"/>
          <p:cNvGraphicFramePr>
            <a:graphicFrameLocks noGrp="1"/>
          </p:cNvGraphicFramePr>
          <p:nvPr>
            <p:extLst>
              <p:ext uri="{D42A27DB-BD31-4B8C-83A1-F6EECF244321}">
                <p14:modId xmlns:p14="http://schemas.microsoft.com/office/powerpoint/2010/main" val="579622525"/>
              </p:ext>
            </p:extLst>
          </p:nvPr>
        </p:nvGraphicFramePr>
        <p:xfrm>
          <a:off x="4410075" y="1081214"/>
          <a:ext cx="6394283" cy="4907280"/>
        </p:xfrm>
        <a:graphic>
          <a:graphicData uri="http://schemas.openxmlformats.org/drawingml/2006/table">
            <a:tbl>
              <a:tblPr>
                <a:tableStyleId>{5C22544A-7EE6-4342-B048-85BDC9FD1C3A}</a:tableStyleId>
              </a:tblPr>
              <a:tblGrid>
                <a:gridCol w="6394283">
                  <a:extLst>
                    <a:ext uri="{9D8B030D-6E8A-4147-A177-3AD203B41FA5}">
                      <a16:colId xmlns:a16="http://schemas.microsoft.com/office/drawing/2014/main" val="1356460409"/>
                    </a:ext>
                  </a:extLst>
                </a:gridCol>
              </a:tblGrid>
              <a:tr h="0">
                <a:tc>
                  <a:txBody>
                    <a:bodyPr/>
                    <a:lstStyle/>
                    <a:p>
                      <a:pPr algn="l">
                        <a:lnSpc>
                          <a:spcPct val="115000"/>
                        </a:lnSpc>
                        <a:spcAft>
                          <a:spcPts val="0"/>
                        </a:spcAft>
                      </a:pPr>
                      <a:r>
                        <a:rPr lang="fr-FR" sz="4000" dirty="0">
                          <a:effectLst/>
                          <a:sym typeface="Wingdings 2" panose="05020102010507070707" pitchFamily="18" charset="2"/>
                        </a:rPr>
                        <a:t></a:t>
                      </a:r>
                      <a:r>
                        <a:rPr lang="fr-FR" sz="4000" dirty="0">
                          <a:effectLst/>
                        </a:rPr>
                        <a:t> Interdiction de creuser.</a:t>
                      </a:r>
                    </a:p>
                    <a:p>
                      <a:pPr algn="l">
                        <a:lnSpc>
                          <a:spcPct val="115000"/>
                        </a:lnSpc>
                        <a:spcAft>
                          <a:spcPts val="0"/>
                        </a:spcAft>
                      </a:pPr>
                      <a:r>
                        <a:rPr lang="fr-FR" sz="4000" dirty="0">
                          <a:effectLst/>
                        </a:rPr>
                        <a:t> </a:t>
                      </a:r>
                    </a:p>
                    <a:p>
                      <a:pPr algn="l">
                        <a:lnSpc>
                          <a:spcPct val="115000"/>
                        </a:lnSpc>
                        <a:spcAft>
                          <a:spcPts val="0"/>
                        </a:spcAft>
                      </a:pPr>
                      <a:r>
                        <a:rPr lang="fr-FR" sz="4000" dirty="0">
                          <a:effectLst/>
                          <a:sym typeface="Wingdings 2" panose="05020102010507070707" pitchFamily="18" charset="2"/>
                        </a:rPr>
                        <a:t></a:t>
                      </a:r>
                      <a:r>
                        <a:rPr lang="fr-FR" sz="4000" dirty="0">
                          <a:effectLst/>
                        </a:rPr>
                        <a:t> Bac à sable pour enfants.</a:t>
                      </a:r>
                    </a:p>
                    <a:p>
                      <a:pPr algn="l">
                        <a:lnSpc>
                          <a:spcPct val="115000"/>
                        </a:lnSpc>
                        <a:spcAft>
                          <a:spcPts val="0"/>
                        </a:spcAft>
                      </a:pPr>
                      <a:r>
                        <a:rPr lang="fr-FR" sz="4000" dirty="0">
                          <a:effectLst/>
                        </a:rPr>
                        <a:t> </a:t>
                      </a:r>
                    </a:p>
                    <a:p>
                      <a:pPr marL="571500" indent="-571500" algn="l">
                        <a:lnSpc>
                          <a:spcPct val="115000"/>
                        </a:lnSpc>
                        <a:spcAft>
                          <a:spcPts val="0"/>
                        </a:spcAft>
                        <a:buFont typeface="Wingdings 2" panose="05020102010507070707" pitchFamily="18" charset="2"/>
                        <a:buChar char="*"/>
                      </a:pPr>
                      <a:r>
                        <a:rPr lang="fr-FR" sz="4000" dirty="0">
                          <a:effectLst/>
                        </a:rPr>
                        <a:t>Attention travaux.</a:t>
                      </a:r>
                    </a:p>
                    <a:p>
                      <a:pPr marL="571500" indent="-571500" algn="l">
                        <a:lnSpc>
                          <a:spcPct val="115000"/>
                        </a:lnSpc>
                        <a:spcAft>
                          <a:spcPts val="0"/>
                        </a:spcAft>
                        <a:buFont typeface="Wingdings 2" panose="05020102010507070707" pitchFamily="18" charset="2"/>
                        <a:buChar char="*"/>
                      </a:pPr>
                      <a:endParaRPr lang="fr-FR" sz="4000" dirty="0">
                        <a:effectLst/>
                      </a:endParaRPr>
                    </a:p>
                    <a:p>
                      <a:pPr algn="l">
                        <a:lnSpc>
                          <a:spcPct val="115000"/>
                        </a:lnSpc>
                        <a:spcAft>
                          <a:spcPts val="0"/>
                        </a:spcAft>
                      </a:pPr>
                      <a:r>
                        <a:rPr lang="fr-FR" sz="4000" dirty="0">
                          <a:effectLst/>
                          <a:sym typeface="Wingdings 2" panose="05020102010507070707" pitchFamily="18" charset="2"/>
                        </a:rPr>
                        <a:t></a:t>
                      </a:r>
                      <a:r>
                        <a:rPr lang="fr-FR" sz="4000" dirty="0">
                          <a:effectLst/>
                        </a:rPr>
                        <a:t> Je ralentis.</a:t>
                      </a:r>
                      <a:endParaRPr lang="fr-FR"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89535" marR="89535" marT="0" marB="0">
                    <a:noFill/>
                  </a:tcPr>
                </a:tc>
                <a:extLst>
                  <a:ext uri="{0D108BD9-81ED-4DB2-BD59-A6C34878D82A}">
                    <a16:rowId xmlns:a16="http://schemas.microsoft.com/office/drawing/2014/main" val="307453032"/>
                  </a:ext>
                </a:extLst>
              </a:tr>
            </a:tbl>
          </a:graphicData>
        </a:graphic>
      </p:graphicFrame>
      <p:sp>
        <p:nvSpPr>
          <p:cNvPr id="4"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41646831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17675"/>
            <a:ext cx="4125381" cy="355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au 1"/>
          <p:cNvGraphicFramePr>
            <a:graphicFrameLocks noGrp="1"/>
          </p:cNvGraphicFramePr>
          <p:nvPr>
            <p:extLst>
              <p:ext uri="{D42A27DB-BD31-4B8C-83A1-F6EECF244321}">
                <p14:modId xmlns:p14="http://schemas.microsoft.com/office/powerpoint/2010/main" val="3996417945"/>
              </p:ext>
            </p:extLst>
          </p:nvPr>
        </p:nvGraphicFramePr>
        <p:xfrm>
          <a:off x="4410075" y="1081214"/>
          <a:ext cx="6394283" cy="4907280"/>
        </p:xfrm>
        <a:graphic>
          <a:graphicData uri="http://schemas.openxmlformats.org/drawingml/2006/table">
            <a:tbl>
              <a:tblPr>
                <a:tableStyleId>{5C22544A-7EE6-4342-B048-85BDC9FD1C3A}</a:tableStyleId>
              </a:tblPr>
              <a:tblGrid>
                <a:gridCol w="6394283">
                  <a:extLst>
                    <a:ext uri="{9D8B030D-6E8A-4147-A177-3AD203B41FA5}">
                      <a16:colId xmlns:a16="http://schemas.microsoft.com/office/drawing/2014/main" val="1356460409"/>
                    </a:ext>
                  </a:extLst>
                </a:gridCol>
              </a:tblGrid>
              <a:tr h="0">
                <a:tc>
                  <a:txBody>
                    <a:bodyPr/>
                    <a:lstStyle/>
                    <a:p>
                      <a:pPr algn="l">
                        <a:lnSpc>
                          <a:spcPct val="115000"/>
                        </a:lnSpc>
                        <a:spcAft>
                          <a:spcPts val="0"/>
                        </a:spcAft>
                      </a:pPr>
                      <a:r>
                        <a:rPr lang="fr-FR" sz="4000" dirty="0">
                          <a:effectLst/>
                          <a:sym typeface="Wingdings 2" panose="05020102010507070707" pitchFamily="18" charset="2"/>
                        </a:rPr>
                        <a:t></a:t>
                      </a:r>
                      <a:r>
                        <a:rPr lang="fr-FR" sz="4000" dirty="0">
                          <a:effectLst/>
                        </a:rPr>
                        <a:t> Interdiction de creuser.</a:t>
                      </a:r>
                    </a:p>
                    <a:p>
                      <a:pPr algn="l">
                        <a:lnSpc>
                          <a:spcPct val="115000"/>
                        </a:lnSpc>
                        <a:spcAft>
                          <a:spcPts val="0"/>
                        </a:spcAft>
                      </a:pPr>
                      <a:r>
                        <a:rPr lang="fr-FR" sz="4000" dirty="0">
                          <a:effectLst/>
                        </a:rPr>
                        <a:t> </a:t>
                      </a:r>
                    </a:p>
                    <a:p>
                      <a:pPr algn="l">
                        <a:lnSpc>
                          <a:spcPct val="115000"/>
                        </a:lnSpc>
                        <a:spcAft>
                          <a:spcPts val="0"/>
                        </a:spcAft>
                      </a:pPr>
                      <a:r>
                        <a:rPr lang="fr-FR" sz="4000" dirty="0">
                          <a:effectLst/>
                          <a:sym typeface="Wingdings 2" panose="05020102010507070707" pitchFamily="18" charset="2"/>
                        </a:rPr>
                        <a:t></a:t>
                      </a:r>
                      <a:r>
                        <a:rPr lang="fr-FR" sz="4000" dirty="0">
                          <a:effectLst/>
                        </a:rPr>
                        <a:t> Bac à sable pour enfants.</a:t>
                      </a:r>
                    </a:p>
                    <a:p>
                      <a:pPr algn="l">
                        <a:lnSpc>
                          <a:spcPct val="115000"/>
                        </a:lnSpc>
                        <a:spcAft>
                          <a:spcPts val="0"/>
                        </a:spcAft>
                      </a:pPr>
                      <a:r>
                        <a:rPr lang="fr-FR" sz="4000" dirty="0">
                          <a:effectLst/>
                        </a:rPr>
                        <a:t> </a:t>
                      </a:r>
                    </a:p>
                    <a:p>
                      <a:pPr marL="0" indent="0" algn="l">
                        <a:lnSpc>
                          <a:spcPct val="115000"/>
                        </a:lnSpc>
                        <a:spcAft>
                          <a:spcPts val="0"/>
                        </a:spcAft>
                        <a:buFont typeface="Wingdings 2" panose="05020102010507070707" pitchFamily="18" charset="2"/>
                        <a:buNone/>
                      </a:pPr>
                      <a:r>
                        <a:rPr lang="fr-FR" sz="4000" dirty="0">
                          <a:effectLst/>
                          <a:sym typeface="Wingdings 2" panose="05020102010507070707" pitchFamily="18" charset="2"/>
                        </a:rPr>
                        <a:t> </a:t>
                      </a:r>
                      <a:r>
                        <a:rPr lang="fr-FR" sz="4000" dirty="0">
                          <a:effectLst/>
                        </a:rPr>
                        <a:t>Attention travaux.</a:t>
                      </a:r>
                    </a:p>
                    <a:p>
                      <a:pPr marL="571500" indent="-571500" algn="l">
                        <a:lnSpc>
                          <a:spcPct val="115000"/>
                        </a:lnSpc>
                        <a:spcAft>
                          <a:spcPts val="0"/>
                        </a:spcAft>
                        <a:buFont typeface="Wingdings 2" panose="05020102010507070707" pitchFamily="18" charset="2"/>
                        <a:buChar char="*"/>
                      </a:pPr>
                      <a:endParaRPr lang="fr-FR" sz="4000" dirty="0">
                        <a:effectLst/>
                      </a:endParaRPr>
                    </a:p>
                    <a:p>
                      <a:pPr algn="l">
                        <a:lnSpc>
                          <a:spcPct val="115000"/>
                        </a:lnSpc>
                        <a:spcAft>
                          <a:spcPts val="0"/>
                        </a:spcAft>
                        <a:buNone/>
                      </a:pPr>
                      <a:r>
                        <a:rPr lang="fr-FR" sz="4000" dirty="0">
                          <a:effectLst/>
                          <a:sym typeface="Wingdings 2" panose="05020102010507070707" pitchFamily="18" charset="2"/>
                        </a:rPr>
                        <a:t></a:t>
                      </a:r>
                      <a:r>
                        <a:rPr lang="fr-FR" sz="4000" dirty="0">
                          <a:effectLst/>
                        </a:rPr>
                        <a:t> Je ralentis.</a:t>
                      </a:r>
                      <a:endParaRPr lang="fr-FR"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89535" marR="89535" marT="0" marB="0">
                    <a:noFill/>
                  </a:tcPr>
                </a:tc>
                <a:extLst>
                  <a:ext uri="{0D108BD9-81ED-4DB2-BD59-A6C34878D82A}">
                    <a16:rowId xmlns:a16="http://schemas.microsoft.com/office/drawing/2014/main" val="307453032"/>
                  </a:ext>
                </a:extLst>
              </a:tr>
            </a:tbl>
          </a:graphicData>
        </a:graphic>
      </p:graphicFrame>
      <p:sp>
        <p:nvSpPr>
          <p:cNvPr id="4"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35580382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856" y="1738897"/>
            <a:ext cx="3603124" cy="367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395537" y="1738897"/>
            <a:ext cx="7226968" cy="3539430"/>
          </a:xfrm>
          <a:prstGeom prst="rect">
            <a:avLst/>
          </a:prstGeom>
        </p:spPr>
        <p:txBody>
          <a:bodyPr wrap="square">
            <a:spAutoFit/>
          </a:bodyPr>
          <a:lstStyle/>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Virage à droite dangereux.</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rPr>
              <a:t> </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Obligation de tourner à droite.</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rPr>
              <a:t> </a:t>
            </a:r>
          </a:p>
          <a:p>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Interdiction de tourner à droite</a:t>
            </a:r>
            <a:r>
              <a:rPr lang="fr-FR" dirty="0">
                <a:latin typeface="Calibri" panose="020F0502020204030204" pitchFamily="34" charset="0"/>
                <a:ea typeface="Calibri" panose="020F0502020204030204" pitchFamily="34" charset="0"/>
                <a:cs typeface="Times New Roman" panose="02020603050405020304" pitchFamily="18" charset="0"/>
              </a:rPr>
              <a:t>.</a:t>
            </a:r>
            <a:endParaRPr lang="fr-FR" dirty="0"/>
          </a:p>
        </p:txBody>
      </p:sp>
      <p:sp>
        <p:nvSpPr>
          <p:cNvPr id="4"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1016348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856" y="1738897"/>
            <a:ext cx="3603124" cy="367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395536" y="1738897"/>
            <a:ext cx="7507705" cy="3539430"/>
          </a:xfrm>
          <a:prstGeom prst="rect">
            <a:avLst/>
          </a:prstGeom>
        </p:spPr>
        <p:txBody>
          <a:bodyPr wrap="square">
            <a:spAutoFit/>
          </a:bodyPr>
          <a:lstStyle/>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Virage à droite dangereux.</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rPr>
              <a:t> </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Obligation de tourner à droite.</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rPr>
              <a:t> </a:t>
            </a:r>
          </a:p>
          <a:p>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Interdiction de tourner à droite</a:t>
            </a:r>
            <a:r>
              <a:rPr lang="fr-FR" dirty="0">
                <a:latin typeface="Calibri" panose="020F0502020204030204" pitchFamily="34" charset="0"/>
                <a:ea typeface="Calibri" panose="020F0502020204030204" pitchFamily="34" charset="0"/>
                <a:cs typeface="Times New Roman" panose="02020603050405020304" pitchFamily="18" charset="0"/>
              </a:rPr>
              <a:t>.</a:t>
            </a:r>
            <a:endParaRPr lang="fr-FR" dirty="0"/>
          </a:p>
        </p:txBody>
      </p:sp>
      <p:sp>
        <p:nvSpPr>
          <p:cNvPr id="4"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1757620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extLst>
              <p:ext uri="{D42A27DB-BD31-4B8C-83A1-F6EECF244321}">
                <p14:modId xmlns:p14="http://schemas.microsoft.com/office/powerpoint/2010/main" val="1384292443"/>
              </p:ext>
            </p:extLst>
          </p:nvPr>
        </p:nvGraphicFramePr>
        <p:xfrm>
          <a:off x="4492625" y="1457626"/>
          <a:ext cx="10515600" cy="4895048"/>
        </p:xfrm>
        <a:graphic>
          <a:graphicData uri="http://schemas.openxmlformats.org/drawingml/2006/table">
            <a:tbl>
              <a:tblPr>
                <a:tableStyleId>{5C22544A-7EE6-4342-B048-85BDC9FD1C3A}</a:tableStyleId>
              </a:tblPr>
              <a:tblGrid>
                <a:gridCol w="10515600">
                  <a:extLst>
                    <a:ext uri="{9D8B030D-6E8A-4147-A177-3AD203B41FA5}">
                      <a16:colId xmlns:a16="http://schemas.microsoft.com/office/drawing/2014/main" val="4290759102"/>
                    </a:ext>
                  </a:extLst>
                </a:gridCol>
              </a:tblGrid>
              <a:tr h="4895048">
                <a:tc>
                  <a:txBody>
                    <a:bodyPr/>
                    <a:lstStyle/>
                    <a:p>
                      <a:pPr algn="l">
                        <a:lnSpc>
                          <a:spcPct val="115000"/>
                        </a:lnSpc>
                        <a:spcAft>
                          <a:spcPts val="0"/>
                        </a:spcAft>
                      </a:pPr>
                      <a:r>
                        <a:rPr lang="fr-FR" sz="4000" dirty="0">
                          <a:effectLst/>
                          <a:sym typeface="Wingdings 2" panose="05020102010507070707" pitchFamily="18" charset="2"/>
                        </a:rPr>
                        <a:t></a:t>
                      </a:r>
                      <a:r>
                        <a:rPr lang="fr-FR" sz="4000" dirty="0">
                          <a:effectLst/>
                        </a:rPr>
                        <a:t> Virage à droite dangereux.</a:t>
                      </a:r>
                    </a:p>
                    <a:p>
                      <a:pPr algn="l">
                        <a:lnSpc>
                          <a:spcPct val="115000"/>
                        </a:lnSpc>
                        <a:spcAft>
                          <a:spcPts val="0"/>
                        </a:spcAft>
                      </a:pPr>
                      <a:r>
                        <a:rPr lang="fr-FR" sz="4000" dirty="0">
                          <a:effectLst/>
                        </a:rPr>
                        <a:t> </a:t>
                      </a:r>
                    </a:p>
                    <a:p>
                      <a:pPr algn="l">
                        <a:lnSpc>
                          <a:spcPct val="115000"/>
                        </a:lnSpc>
                        <a:spcAft>
                          <a:spcPts val="0"/>
                        </a:spcAft>
                      </a:pPr>
                      <a:r>
                        <a:rPr lang="fr-FR" sz="4000" dirty="0">
                          <a:effectLst/>
                          <a:sym typeface="Wingdings 2" panose="05020102010507070707" pitchFamily="18" charset="2"/>
                        </a:rPr>
                        <a:t></a:t>
                      </a:r>
                      <a:r>
                        <a:rPr lang="fr-FR" sz="4000" dirty="0">
                          <a:effectLst/>
                        </a:rPr>
                        <a:t> Circulation réservée aux vélos.</a:t>
                      </a:r>
                    </a:p>
                    <a:p>
                      <a:pPr algn="l">
                        <a:lnSpc>
                          <a:spcPct val="115000"/>
                        </a:lnSpc>
                        <a:spcAft>
                          <a:spcPts val="0"/>
                        </a:spcAft>
                      </a:pPr>
                      <a:r>
                        <a:rPr lang="fr-FR" sz="4000" dirty="0">
                          <a:effectLst/>
                        </a:rPr>
                        <a:t> </a:t>
                      </a:r>
                    </a:p>
                    <a:p>
                      <a:pPr algn="l">
                        <a:lnSpc>
                          <a:spcPct val="115000"/>
                        </a:lnSpc>
                        <a:spcAft>
                          <a:spcPts val="0"/>
                        </a:spcAft>
                      </a:pPr>
                      <a:r>
                        <a:rPr lang="fr-FR" sz="4000" dirty="0">
                          <a:effectLst/>
                          <a:sym typeface="Wingdings 2" panose="05020102010507070707" pitchFamily="18" charset="2"/>
                        </a:rPr>
                        <a:t></a:t>
                      </a:r>
                      <a:r>
                        <a:rPr lang="fr-FR" sz="4000" dirty="0">
                          <a:effectLst/>
                        </a:rPr>
                        <a:t> Circulation</a:t>
                      </a:r>
                      <a:r>
                        <a:rPr lang="fr-FR" sz="4000" baseline="0" dirty="0">
                          <a:effectLst/>
                        </a:rPr>
                        <a:t> interdite.</a:t>
                      </a:r>
                      <a:endParaRPr lang="fr-FR"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89535" marR="89535" marT="0" marB="0">
                    <a:noFill/>
                  </a:tcPr>
                </a:tc>
                <a:extLst>
                  <a:ext uri="{0D108BD9-81ED-4DB2-BD59-A6C34878D82A}">
                    <a16:rowId xmlns:a16="http://schemas.microsoft.com/office/drawing/2014/main" val="2386101054"/>
                  </a:ext>
                </a:extLst>
              </a:tr>
            </a:tbl>
          </a:graphicData>
        </a:graphic>
      </p:graphicFrame>
      <p:sp>
        <p:nvSpPr>
          <p:cNvPr id="4"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796" y="1723104"/>
            <a:ext cx="3278605" cy="3278605"/>
          </a:xfrm>
          <a:prstGeom prst="rect">
            <a:avLst/>
          </a:prstGeom>
        </p:spPr>
      </p:pic>
    </p:spTree>
    <p:extLst>
      <p:ext uri="{BB962C8B-B14F-4D97-AF65-F5344CB8AC3E}">
        <p14:creationId xmlns:p14="http://schemas.microsoft.com/office/powerpoint/2010/main" val="720591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extLst>
              <p:ext uri="{D42A27DB-BD31-4B8C-83A1-F6EECF244321}">
                <p14:modId xmlns:p14="http://schemas.microsoft.com/office/powerpoint/2010/main" val="4240757065"/>
              </p:ext>
            </p:extLst>
          </p:nvPr>
        </p:nvGraphicFramePr>
        <p:xfrm>
          <a:off x="4492625" y="1457626"/>
          <a:ext cx="10515600" cy="4895048"/>
        </p:xfrm>
        <a:graphic>
          <a:graphicData uri="http://schemas.openxmlformats.org/drawingml/2006/table">
            <a:tbl>
              <a:tblPr>
                <a:tableStyleId>{5C22544A-7EE6-4342-B048-85BDC9FD1C3A}</a:tableStyleId>
              </a:tblPr>
              <a:tblGrid>
                <a:gridCol w="10515600">
                  <a:extLst>
                    <a:ext uri="{9D8B030D-6E8A-4147-A177-3AD203B41FA5}">
                      <a16:colId xmlns:a16="http://schemas.microsoft.com/office/drawing/2014/main" val="4290759102"/>
                    </a:ext>
                  </a:extLst>
                </a:gridCol>
              </a:tblGrid>
              <a:tr h="4895048">
                <a:tc>
                  <a:txBody>
                    <a:bodyPr/>
                    <a:lstStyle/>
                    <a:p>
                      <a:pPr algn="l">
                        <a:lnSpc>
                          <a:spcPct val="115000"/>
                        </a:lnSpc>
                        <a:spcAft>
                          <a:spcPts val="0"/>
                        </a:spcAft>
                      </a:pPr>
                      <a:r>
                        <a:rPr lang="fr-FR" sz="4000" dirty="0">
                          <a:effectLst/>
                          <a:sym typeface="Wingdings 2" panose="05020102010507070707" pitchFamily="18" charset="2"/>
                        </a:rPr>
                        <a:t></a:t>
                      </a:r>
                      <a:r>
                        <a:rPr lang="fr-FR" sz="4000" dirty="0">
                          <a:effectLst/>
                        </a:rPr>
                        <a:t> Virage à droite dangereux.</a:t>
                      </a:r>
                    </a:p>
                    <a:p>
                      <a:pPr algn="l">
                        <a:lnSpc>
                          <a:spcPct val="115000"/>
                        </a:lnSpc>
                        <a:spcAft>
                          <a:spcPts val="0"/>
                        </a:spcAft>
                      </a:pPr>
                      <a:r>
                        <a:rPr lang="fr-FR" sz="4000" dirty="0">
                          <a:effectLst/>
                        </a:rPr>
                        <a:t> </a:t>
                      </a:r>
                    </a:p>
                    <a:p>
                      <a:pPr algn="l">
                        <a:lnSpc>
                          <a:spcPct val="115000"/>
                        </a:lnSpc>
                        <a:spcAft>
                          <a:spcPts val="0"/>
                        </a:spcAft>
                      </a:pPr>
                      <a:r>
                        <a:rPr lang="fr-FR" sz="4000" dirty="0">
                          <a:effectLst/>
                          <a:sym typeface="Wingdings 2" panose="05020102010507070707" pitchFamily="18" charset="2"/>
                        </a:rPr>
                        <a:t></a:t>
                      </a:r>
                      <a:r>
                        <a:rPr lang="fr-FR" sz="4000" dirty="0">
                          <a:effectLst/>
                        </a:rPr>
                        <a:t> Circulation réservée aux vélos</a:t>
                      </a:r>
                    </a:p>
                    <a:p>
                      <a:pPr algn="l">
                        <a:lnSpc>
                          <a:spcPct val="115000"/>
                        </a:lnSpc>
                        <a:spcAft>
                          <a:spcPts val="0"/>
                        </a:spcAft>
                      </a:pPr>
                      <a:r>
                        <a:rPr lang="fr-FR" sz="4000" dirty="0">
                          <a:effectLst/>
                        </a:rPr>
                        <a:t> </a:t>
                      </a:r>
                    </a:p>
                    <a:p>
                      <a:pPr algn="l">
                        <a:lnSpc>
                          <a:spcPct val="115000"/>
                        </a:lnSpc>
                        <a:spcAft>
                          <a:spcPts val="0"/>
                        </a:spcAft>
                      </a:pPr>
                      <a:r>
                        <a:rPr lang="fr-FR" sz="4000" dirty="0">
                          <a:effectLst/>
                          <a:sym typeface="Wingdings 2" panose="05020102010507070707" pitchFamily="18" charset="2"/>
                        </a:rPr>
                        <a:t></a:t>
                      </a:r>
                      <a:r>
                        <a:rPr lang="fr-FR" sz="4000" dirty="0">
                          <a:effectLst/>
                        </a:rPr>
                        <a:t> Circulation</a:t>
                      </a:r>
                      <a:r>
                        <a:rPr lang="fr-FR" sz="4000" baseline="0" dirty="0">
                          <a:effectLst/>
                        </a:rPr>
                        <a:t> interdite.</a:t>
                      </a:r>
                      <a:endParaRPr lang="fr-FR"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89535" marR="89535" marT="0" marB="0">
                    <a:noFill/>
                  </a:tcPr>
                </a:tc>
                <a:extLst>
                  <a:ext uri="{0D108BD9-81ED-4DB2-BD59-A6C34878D82A}">
                    <a16:rowId xmlns:a16="http://schemas.microsoft.com/office/drawing/2014/main" val="2386101054"/>
                  </a:ext>
                </a:extLst>
              </a:tr>
            </a:tbl>
          </a:graphicData>
        </a:graphic>
      </p:graphicFrame>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727" y="1796714"/>
            <a:ext cx="3300663" cy="3300663"/>
          </a:xfrm>
          <a:prstGeom prst="rect">
            <a:avLst/>
          </a:prstGeom>
        </p:spPr>
      </p:pic>
      <p:sp>
        <p:nvSpPr>
          <p:cNvPr id="4"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3100822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2423" y="1852864"/>
            <a:ext cx="3043990" cy="3043990"/>
          </a:xfrm>
          <a:prstGeom prst="rect">
            <a:avLst/>
          </a:prstGeom>
        </p:spPr>
      </p:pic>
      <p:sp>
        <p:nvSpPr>
          <p:cNvPr id="4" name="Rectangle 3"/>
          <p:cNvSpPr/>
          <p:nvPr/>
        </p:nvSpPr>
        <p:spPr>
          <a:xfrm>
            <a:off x="4102768" y="1738897"/>
            <a:ext cx="7519737" cy="3539430"/>
          </a:xfrm>
          <a:prstGeom prst="rect">
            <a:avLst/>
          </a:prstGeom>
        </p:spPr>
        <p:txBody>
          <a:bodyPr wrap="square">
            <a:spAutoFit/>
          </a:bodyPr>
          <a:lstStyle/>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Route interdite à la circulation.</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rPr>
              <a:t> </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Route réservée aux automobiles.</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rPr>
              <a:t> </a:t>
            </a:r>
          </a:p>
          <a:p>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Obligation d’allumer ses phares.</a:t>
            </a:r>
            <a:endParaRPr lang="fr-FR" dirty="0"/>
          </a:p>
        </p:txBody>
      </p:sp>
      <p:sp>
        <p:nvSpPr>
          <p:cNvPr id="5"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23906027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2423" y="1852864"/>
            <a:ext cx="3043990" cy="3043990"/>
          </a:xfrm>
          <a:prstGeom prst="rect">
            <a:avLst/>
          </a:prstGeom>
        </p:spPr>
      </p:pic>
      <p:sp>
        <p:nvSpPr>
          <p:cNvPr id="4" name="Rectangle 3"/>
          <p:cNvSpPr/>
          <p:nvPr/>
        </p:nvSpPr>
        <p:spPr>
          <a:xfrm>
            <a:off x="4102768" y="1738897"/>
            <a:ext cx="7640053" cy="3539430"/>
          </a:xfrm>
          <a:prstGeom prst="rect">
            <a:avLst/>
          </a:prstGeom>
        </p:spPr>
        <p:txBody>
          <a:bodyPr wrap="square">
            <a:spAutoFit/>
          </a:bodyPr>
          <a:lstStyle/>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Route interdite à la circulation.</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rPr>
              <a:t> </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Route réservée aux automobiles.</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rPr>
              <a:t> </a:t>
            </a:r>
          </a:p>
          <a:p>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Obligation d’allumer ses phares.</a:t>
            </a:r>
            <a:endParaRPr lang="fr-FR" dirty="0"/>
          </a:p>
        </p:txBody>
      </p:sp>
      <p:sp>
        <p:nvSpPr>
          <p:cNvPr id="5"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9824742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8379"/>
            <a:ext cx="3552949" cy="3529263"/>
          </a:xfrm>
          <a:prstGeom prst="rect">
            <a:avLst/>
          </a:prstGeom>
        </p:spPr>
      </p:pic>
      <p:sp>
        <p:nvSpPr>
          <p:cNvPr id="3" name="Rectangle 2"/>
          <p:cNvSpPr/>
          <p:nvPr/>
        </p:nvSpPr>
        <p:spPr>
          <a:xfrm>
            <a:off x="3552949" y="242439"/>
            <a:ext cx="8526756" cy="5570756"/>
          </a:xfrm>
          <a:prstGeom prst="rect">
            <a:avLst/>
          </a:prstGeom>
        </p:spPr>
        <p:txBody>
          <a:bodyPr wrap="square">
            <a:spAutoFit/>
          </a:bodyPr>
          <a:lstStyle/>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Zone autorisée à tout véhicule sans dépasser la vitesse de 20 km/h.</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rPr>
              <a:t> </a:t>
            </a:r>
          </a:p>
          <a:p>
            <a:pPr>
              <a:lnSpc>
                <a:spcPct val="115000"/>
              </a:lnSpc>
            </a:pPr>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Zone interdite aux piétons et aux véhicules roulant à moins de 20 km/h.</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rPr>
              <a:t> </a:t>
            </a:r>
          </a:p>
          <a:p>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 </a:t>
            </a:r>
            <a:r>
              <a:rPr lang="fr-FR" sz="4000" dirty="0">
                <a:latin typeface="Calibri" panose="020F0502020204030204" pitchFamily="34" charset="0"/>
                <a:ea typeface="Calibri" panose="020F0502020204030204" pitchFamily="34" charset="0"/>
                <a:cs typeface="Times New Roman" panose="02020603050405020304" pitchFamily="18" charset="0"/>
              </a:rPr>
              <a:t>Zone autorisée aux piétons, qui sont prioritaires.</a:t>
            </a:r>
            <a:endParaRPr lang="fr-FR" sz="4000" dirty="0"/>
          </a:p>
        </p:txBody>
      </p:sp>
      <p:sp>
        <p:nvSpPr>
          <p:cNvPr id="4"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26205487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8379"/>
            <a:ext cx="3552949" cy="3529263"/>
          </a:xfrm>
          <a:prstGeom prst="rect">
            <a:avLst/>
          </a:prstGeom>
        </p:spPr>
      </p:pic>
      <p:sp>
        <p:nvSpPr>
          <p:cNvPr id="3" name="Rectangle 2"/>
          <p:cNvSpPr/>
          <p:nvPr/>
        </p:nvSpPr>
        <p:spPr>
          <a:xfrm>
            <a:off x="3552949" y="242439"/>
            <a:ext cx="8526756" cy="5570756"/>
          </a:xfrm>
          <a:prstGeom prst="rect">
            <a:avLst/>
          </a:prstGeom>
        </p:spPr>
        <p:txBody>
          <a:bodyPr wrap="square">
            <a:spAutoFit/>
          </a:bodyPr>
          <a:lstStyle/>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Zone autorisée à tout véhicule sans dépasser la vitesse de 20 km/h.</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rPr>
              <a:t> </a:t>
            </a:r>
          </a:p>
          <a:p>
            <a:pPr>
              <a:lnSpc>
                <a:spcPct val="115000"/>
              </a:lnSpc>
            </a:pPr>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Zone interdite aux piétons et aux véhicules roulant à moins de 20 km/h.</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rPr>
              <a:t> </a:t>
            </a:r>
          </a:p>
          <a:p>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 </a:t>
            </a:r>
            <a:r>
              <a:rPr lang="fr-FR" sz="4000" dirty="0">
                <a:latin typeface="Calibri" panose="020F0502020204030204" pitchFamily="34" charset="0"/>
                <a:ea typeface="Calibri" panose="020F0502020204030204" pitchFamily="34" charset="0"/>
                <a:cs typeface="Times New Roman" panose="02020603050405020304" pitchFamily="18" charset="0"/>
              </a:rPr>
              <a:t>Zone autorisée aux piétons, qui sont prioritaires.</a:t>
            </a:r>
            <a:endParaRPr lang="fr-FR" sz="4000" dirty="0"/>
          </a:p>
        </p:txBody>
      </p:sp>
      <p:sp>
        <p:nvSpPr>
          <p:cNvPr id="4"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336700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3"/>
          <a:srcRect l="12092" r="6923"/>
          <a:stretch/>
        </p:blipFill>
        <p:spPr>
          <a:xfrm>
            <a:off x="64167" y="1959772"/>
            <a:ext cx="2919664" cy="3427862"/>
          </a:xfrm>
          <a:prstGeom prst="rect">
            <a:avLst/>
          </a:prstGeom>
        </p:spPr>
      </p:pic>
      <p:pic>
        <p:nvPicPr>
          <p:cNvPr id="4" name="Image 3"/>
          <p:cNvPicPr>
            <a:picLocks noChangeAspect="1"/>
          </p:cNvPicPr>
          <p:nvPr/>
        </p:nvPicPr>
        <p:blipFill rotWithShape="1">
          <a:blip r:embed="rId4"/>
          <a:srcRect l="8910" r="4859"/>
          <a:stretch/>
        </p:blipFill>
        <p:spPr>
          <a:xfrm>
            <a:off x="3031960" y="1990794"/>
            <a:ext cx="3733178" cy="3482561"/>
          </a:xfrm>
          <a:prstGeom prst="rect">
            <a:avLst/>
          </a:prstGeom>
        </p:spPr>
      </p:pic>
      <p:pic>
        <p:nvPicPr>
          <p:cNvPr id="5" name="Image 4"/>
          <p:cNvPicPr>
            <a:picLocks noChangeAspect="1"/>
          </p:cNvPicPr>
          <p:nvPr/>
        </p:nvPicPr>
        <p:blipFill rotWithShape="1">
          <a:blip r:embed="rId5"/>
          <a:srcRect l="9659" r="5086"/>
          <a:stretch/>
        </p:blipFill>
        <p:spPr>
          <a:xfrm>
            <a:off x="6975285" y="2438400"/>
            <a:ext cx="4927957" cy="3034955"/>
          </a:xfrm>
          <a:prstGeom prst="rect">
            <a:avLst/>
          </a:prstGeom>
        </p:spPr>
      </p:pic>
      <p:sp>
        <p:nvSpPr>
          <p:cNvPr id="6" name="Rectangle 5"/>
          <p:cNvSpPr/>
          <p:nvPr/>
        </p:nvSpPr>
        <p:spPr>
          <a:xfrm>
            <a:off x="240632" y="507014"/>
            <a:ext cx="11790947" cy="400110"/>
          </a:xfrm>
          <a:prstGeom prst="rect">
            <a:avLst/>
          </a:prstGeom>
        </p:spPr>
        <p:txBody>
          <a:bodyPr wrap="square">
            <a:spAutoFit/>
          </a:bodyPr>
          <a:lstStyle/>
          <a:p>
            <a:pPr algn="ctr"/>
            <a:r>
              <a:rPr lang="fr-FR" sz="2000" b="1" dirty="0"/>
              <a:t>Aïe !</a:t>
            </a:r>
            <a:r>
              <a:rPr lang="fr-FR" sz="2000" b="1" baseline="0" dirty="0"/>
              <a:t> Si on ne freine qu’avec le frein avant, on peut bloquer la roue et faire un soleil par-dessus le vélo !</a:t>
            </a:r>
            <a:endParaRPr lang="fr-FR" sz="2000" b="1" dirty="0"/>
          </a:p>
        </p:txBody>
      </p:sp>
      <p:sp>
        <p:nvSpPr>
          <p:cNvPr id="7"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27846424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stretch>
            <a:fillRect/>
          </a:stretch>
        </p:blipFill>
        <p:spPr>
          <a:xfrm>
            <a:off x="4614612" y="173956"/>
            <a:ext cx="3219450" cy="895350"/>
          </a:xfrm>
          <a:prstGeom prst="rect">
            <a:avLst/>
          </a:prstGeom>
        </p:spPr>
      </p:pic>
      <p:sp>
        <p:nvSpPr>
          <p:cNvPr id="4" name="Rectangle 3"/>
          <p:cNvSpPr/>
          <p:nvPr/>
        </p:nvSpPr>
        <p:spPr>
          <a:xfrm>
            <a:off x="144380" y="1069306"/>
            <a:ext cx="11790947" cy="400110"/>
          </a:xfrm>
          <a:prstGeom prst="rect">
            <a:avLst/>
          </a:prstGeom>
        </p:spPr>
        <p:txBody>
          <a:bodyPr wrap="square">
            <a:spAutoFit/>
          </a:bodyPr>
          <a:lstStyle/>
          <a:p>
            <a:pPr algn="ctr"/>
            <a:r>
              <a:rPr lang="fr-FR" sz="2000" b="1" dirty="0"/>
              <a:t>Ce cycliste doit aller à la piscine</a:t>
            </a:r>
            <a:r>
              <a:rPr lang="fr-FR" sz="2000" b="1" baseline="0" dirty="0"/>
              <a:t>. Traçons son parcours en respectant</a:t>
            </a:r>
            <a:r>
              <a:rPr lang="fr-FR" sz="2000" b="1" dirty="0"/>
              <a:t> les panneaux et les marques au sol</a:t>
            </a:r>
          </a:p>
        </p:txBody>
      </p:sp>
      <p:sp>
        <p:nvSpPr>
          <p:cNvPr id="5"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grpSp>
        <p:nvGrpSpPr>
          <p:cNvPr id="1042" name="Group 18"/>
          <p:cNvGrpSpPr>
            <a:grpSpLocks/>
          </p:cNvGrpSpPr>
          <p:nvPr/>
        </p:nvGrpSpPr>
        <p:grpSpPr bwMode="auto">
          <a:xfrm>
            <a:off x="704850" y="1523999"/>
            <a:ext cx="10287000" cy="5010151"/>
            <a:chOff x="102838350" y="105552150"/>
            <a:chExt cx="14688000" cy="9252000"/>
          </a:xfrm>
        </p:grpSpPr>
        <p:pic>
          <p:nvPicPr>
            <p:cNvPr id="1043" name="Picture 19"/>
            <p:cNvPicPr>
              <a:picLocks noChangeAspect="1" noChangeArrowheads="1"/>
            </p:cNvPicPr>
            <p:nvPr/>
          </p:nvPicPr>
          <p:blipFill>
            <a:blip r:embed="rId3" cstate="print"/>
            <a:srcRect/>
            <a:stretch>
              <a:fillRect/>
            </a:stretch>
          </p:blipFill>
          <p:spPr bwMode="auto">
            <a:xfrm>
              <a:off x="102838350" y="105552150"/>
              <a:ext cx="14688000" cy="9252000"/>
            </a:xfrm>
            <a:prstGeom prst="rect">
              <a:avLst/>
            </a:prstGeom>
            <a:noFill/>
            <a:ln w="9525" algn="in">
              <a:noFill/>
              <a:miter lim="800000"/>
              <a:headEnd/>
              <a:tailEnd/>
            </a:ln>
            <a:effectLst/>
          </p:spPr>
        </p:pic>
        <p:grpSp>
          <p:nvGrpSpPr>
            <p:cNvPr id="1044" name="Group 20"/>
            <p:cNvGrpSpPr>
              <a:grpSpLocks/>
            </p:cNvGrpSpPr>
            <p:nvPr/>
          </p:nvGrpSpPr>
          <p:grpSpPr bwMode="auto">
            <a:xfrm>
              <a:off x="116104350" y="112176150"/>
              <a:ext cx="1170000" cy="1998000"/>
              <a:chOff x="116104350" y="112176150"/>
              <a:chExt cx="1170000" cy="1998000"/>
            </a:xfrm>
          </p:grpSpPr>
          <p:sp>
            <p:nvSpPr>
              <p:cNvPr id="1045" name="Freeform 21"/>
              <p:cNvSpPr>
                <a:spLocks/>
              </p:cNvSpPr>
              <p:nvPr/>
            </p:nvSpPr>
            <p:spPr bwMode="auto">
              <a:xfrm>
                <a:off x="116302350" y="112176150"/>
                <a:ext cx="810000" cy="1260000"/>
              </a:xfrm>
              <a:custGeom>
                <a:avLst/>
                <a:gdLst/>
                <a:ahLst/>
                <a:cxnLst>
                  <a:cxn ang="0">
                    <a:pos x="0" y="828000"/>
                  </a:cxn>
                  <a:cxn ang="0">
                    <a:pos x="234000" y="1026000"/>
                  </a:cxn>
                  <a:cxn ang="0">
                    <a:pos x="486000" y="1260000"/>
                  </a:cxn>
                  <a:cxn ang="0">
                    <a:pos x="810000" y="918000"/>
                  </a:cxn>
                  <a:cxn ang="0">
                    <a:pos x="630000" y="270000"/>
                  </a:cxn>
                  <a:cxn ang="0">
                    <a:pos x="540000" y="0"/>
                  </a:cxn>
                  <a:cxn ang="0">
                    <a:pos x="216000" y="18000"/>
                  </a:cxn>
                  <a:cxn ang="0">
                    <a:pos x="72000" y="162000"/>
                  </a:cxn>
                  <a:cxn ang="0">
                    <a:pos x="72000" y="468000"/>
                  </a:cxn>
                  <a:cxn ang="0">
                    <a:pos x="0" y="828000"/>
                  </a:cxn>
                </a:cxnLst>
                <a:rect l="0" t="0" r="r" b="b"/>
                <a:pathLst>
                  <a:path w="810000" h="1260000">
                    <a:moveTo>
                      <a:pt x="0" y="828000"/>
                    </a:moveTo>
                    <a:lnTo>
                      <a:pt x="234000" y="1026000"/>
                    </a:lnTo>
                    <a:lnTo>
                      <a:pt x="486000" y="1260000"/>
                    </a:lnTo>
                    <a:lnTo>
                      <a:pt x="810000" y="918000"/>
                    </a:lnTo>
                    <a:lnTo>
                      <a:pt x="630000" y="270000"/>
                    </a:lnTo>
                    <a:lnTo>
                      <a:pt x="540000" y="0"/>
                    </a:lnTo>
                    <a:lnTo>
                      <a:pt x="216000" y="18000"/>
                    </a:lnTo>
                    <a:lnTo>
                      <a:pt x="72000" y="162000"/>
                    </a:lnTo>
                    <a:lnTo>
                      <a:pt x="72000" y="468000"/>
                    </a:lnTo>
                    <a:lnTo>
                      <a:pt x="0" y="828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1046" name="Freeform 22"/>
              <p:cNvSpPr>
                <a:spLocks/>
              </p:cNvSpPr>
              <p:nvPr/>
            </p:nvSpPr>
            <p:spPr bwMode="auto">
              <a:xfrm>
                <a:off x="116104350" y="113130150"/>
                <a:ext cx="1026000" cy="1044000"/>
              </a:xfrm>
              <a:custGeom>
                <a:avLst/>
                <a:gdLst/>
                <a:ahLst/>
                <a:cxnLst>
                  <a:cxn ang="0">
                    <a:pos x="36000" y="0"/>
                  </a:cxn>
                  <a:cxn ang="0">
                    <a:pos x="1026000" y="864000"/>
                  </a:cxn>
                  <a:cxn ang="0">
                    <a:pos x="918000" y="1044000"/>
                  </a:cxn>
                  <a:cxn ang="0">
                    <a:pos x="0" y="432000"/>
                  </a:cxn>
                  <a:cxn ang="0">
                    <a:pos x="36000" y="0"/>
                  </a:cxn>
                </a:cxnLst>
                <a:rect l="0" t="0" r="r" b="b"/>
                <a:pathLst>
                  <a:path w="1026000" h="1044000">
                    <a:moveTo>
                      <a:pt x="36000" y="0"/>
                    </a:moveTo>
                    <a:lnTo>
                      <a:pt x="1026000" y="864000"/>
                    </a:lnTo>
                    <a:lnTo>
                      <a:pt x="918000" y="1044000"/>
                    </a:lnTo>
                    <a:lnTo>
                      <a:pt x="0" y="432000"/>
                    </a:lnTo>
                    <a:lnTo>
                      <a:pt x="36000" y="0"/>
                    </a:lnTo>
                    <a:close/>
                  </a:path>
                </a:pathLst>
              </a:custGeom>
              <a:solidFill>
                <a:srgbClr val="5E6562"/>
              </a:solidFill>
              <a:ln w="9525" cap="flat">
                <a:solidFill>
                  <a:srgbClr val="5E6562"/>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1047" name="Freeform 23"/>
              <p:cNvSpPr>
                <a:spLocks/>
              </p:cNvSpPr>
              <p:nvPr/>
            </p:nvSpPr>
            <p:spPr bwMode="auto">
              <a:xfrm>
                <a:off x="116176350" y="112968150"/>
                <a:ext cx="1098000" cy="990000"/>
              </a:xfrm>
              <a:custGeom>
                <a:avLst/>
                <a:gdLst/>
                <a:ahLst/>
                <a:cxnLst>
                  <a:cxn ang="0">
                    <a:pos x="72000" y="0"/>
                  </a:cxn>
                  <a:cxn ang="0">
                    <a:pos x="1098000" y="900000"/>
                  </a:cxn>
                  <a:cxn ang="0">
                    <a:pos x="954000" y="990000"/>
                  </a:cxn>
                  <a:cxn ang="0">
                    <a:pos x="0" y="144000"/>
                  </a:cxn>
                  <a:cxn ang="0">
                    <a:pos x="72000" y="0"/>
                  </a:cxn>
                </a:cxnLst>
                <a:rect l="0" t="0" r="r" b="b"/>
                <a:pathLst>
                  <a:path w="1098000" h="990000">
                    <a:moveTo>
                      <a:pt x="72000" y="0"/>
                    </a:moveTo>
                    <a:lnTo>
                      <a:pt x="1098000" y="900000"/>
                    </a:lnTo>
                    <a:lnTo>
                      <a:pt x="954000" y="990000"/>
                    </a:lnTo>
                    <a:lnTo>
                      <a:pt x="0" y="144000"/>
                    </a:lnTo>
                    <a:lnTo>
                      <a:pt x="72000" y="0"/>
                    </a:lnTo>
                    <a:close/>
                  </a:path>
                </a:pathLst>
              </a:custGeom>
              <a:solidFill>
                <a:srgbClr val="B1A8A4"/>
              </a:solidFill>
              <a:ln w="9525" cap="flat">
                <a:solidFill>
                  <a:srgbClr val="B1A8A4"/>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1048" name="Freeform 24"/>
              <p:cNvSpPr>
                <a:spLocks/>
              </p:cNvSpPr>
              <p:nvPr/>
            </p:nvSpPr>
            <p:spPr bwMode="auto">
              <a:xfrm>
                <a:off x="116842350" y="113382150"/>
                <a:ext cx="342000" cy="378000"/>
              </a:xfrm>
              <a:custGeom>
                <a:avLst/>
                <a:gdLst/>
                <a:ahLst/>
                <a:cxnLst>
                  <a:cxn ang="0">
                    <a:pos x="0" y="90000"/>
                  </a:cxn>
                  <a:cxn ang="0">
                    <a:pos x="324000" y="378000"/>
                  </a:cxn>
                  <a:cxn ang="0">
                    <a:pos x="342000" y="36000"/>
                  </a:cxn>
                  <a:cxn ang="0">
                    <a:pos x="36000" y="0"/>
                  </a:cxn>
                  <a:cxn ang="0">
                    <a:pos x="0" y="90000"/>
                  </a:cxn>
                </a:cxnLst>
                <a:rect l="0" t="0" r="r" b="b"/>
                <a:pathLst>
                  <a:path w="342000" h="378000">
                    <a:moveTo>
                      <a:pt x="0" y="90000"/>
                    </a:moveTo>
                    <a:lnTo>
                      <a:pt x="324000" y="378000"/>
                    </a:lnTo>
                    <a:lnTo>
                      <a:pt x="342000" y="36000"/>
                    </a:lnTo>
                    <a:lnTo>
                      <a:pt x="36000" y="0"/>
                    </a:lnTo>
                    <a:lnTo>
                      <a:pt x="0" y="90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grpSp>
        <p:pic>
          <p:nvPicPr>
            <p:cNvPr id="1049" name="Picture 25"/>
            <p:cNvPicPr>
              <a:picLocks noChangeAspect="1" noChangeArrowheads="1"/>
            </p:cNvPicPr>
            <p:nvPr/>
          </p:nvPicPr>
          <p:blipFill>
            <a:blip r:embed="rId4" cstate="print"/>
            <a:srcRect/>
            <a:stretch>
              <a:fillRect/>
            </a:stretch>
          </p:blipFill>
          <p:spPr bwMode="auto">
            <a:xfrm rot="1491304">
              <a:off x="116026636" y="112656919"/>
              <a:ext cx="1278000" cy="1278000"/>
            </a:xfrm>
            <a:prstGeom prst="rect">
              <a:avLst/>
            </a:prstGeom>
            <a:noFill/>
            <a:ln w="9525" algn="in">
              <a:noFill/>
              <a:miter lim="800000"/>
              <a:headEnd/>
              <a:tailEnd/>
            </a:ln>
            <a:effectLst/>
          </p:spPr>
        </p:pic>
      </p:grpSp>
    </p:spTree>
    <p:extLst>
      <p:ext uri="{BB962C8B-B14F-4D97-AF65-F5344CB8AC3E}">
        <p14:creationId xmlns:p14="http://schemas.microsoft.com/office/powerpoint/2010/main" val="5896999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grpSp>
        <p:nvGrpSpPr>
          <p:cNvPr id="2" name="Groupe 1">
            <a:extLst>
              <a:ext uri="{FF2B5EF4-FFF2-40B4-BE49-F238E27FC236}">
                <a16:creationId xmlns:a16="http://schemas.microsoft.com/office/drawing/2014/main" id="{8417044D-5D75-492B-8DA3-3FE1B470B7F3}"/>
              </a:ext>
            </a:extLst>
          </p:cNvPr>
          <p:cNvGrpSpPr/>
          <p:nvPr/>
        </p:nvGrpSpPr>
        <p:grpSpPr>
          <a:xfrm>
            <a:off x="0" y="0"/>
            <a:ext cx="12256168" cy="6857999"/>
            <a:chOff x="692244" y="1523999"/>
            <a:chExt cx="10362968" cy="5010151"/>
          </a:xfrm>
        </p:grpSpPr>
        <p:pic>
          <p:nvPicPr>
            <p:cNvPr id="13" name="Image 12">
              <a:extLst>
                <a:ext uri="{FF2B5EF4-FFF2-40B4-BE49-F238E27FC236}">
                  <a16:creationId xmlns:a16="http://schemas.microsoft.com/office/drawing/2014/main" id="{0E379E0E-A4C7-4EFA-955D-F41E6D5295B0}"/>
                </a:ext>
              </a:extLst>
            </p:cNvPr>
            <p:cNvPicPr>
              <a:picLocks noChangeAspect="1"/>
            </p:cNvPicPr>
            <p:nvPr/>
          </p:nvPicPr>
          <p:blipFill>
            <a:blip r:embed="rId2"/>
            <a:stretch>
              <a:fillRect/>
            </a:stretch>
          </p:blipFill>
          <p:spPr>
            <a:xfrm>
              <a:off x="692244" y="1523999"/>
              <a:ext cx="10299606" cy="5010151"/>
            </a:xfrm>
            <a:prstGeom prst="rect">
              <a:avLst/>
            </a:prstGeom>
          </p:spPr>
        </p:pic>
        <p:grpSp>
          <p:nvGrpSpPr>
            <p:cNvPr id="6" name="Group 20"/>
            <p:cNvGrpSpPr>
              <a:grpSpLocks/>
            </p:cNvGrpSpPr>
            <p:nvPr/>
          </p:nvGrpSpPr>
          <p:grpSpPr bwMode="auto">
            <a:xfrm>
              <a:off x="10004612" y="5018442"/>
              <a:ext cx="980063" cy="1355464"/>
              <a:chOff x="116104350" y="112176150"/>
              <a:chExt cx="1170000" cy="1998000"/>
            </a:xfrm>
          </p:grpSpPr>
          <p:sp>
            <p:nvSpPr>
              <p:cNvPr id="8" name="Freeform 21"/>
              <p:cNvSpPr>
                <a:spLocks/>
              </p:cNvSpPr>
              <p:nvPr/>
            </p:nvSpPr>
            <p:spPr bwMode="auto">
              <a:xfrm>
                <a:off x="116302350" y="112176150"/>
                <a:ext cx="810000" cy="1260000"/>
              </a:xfrm>
              <a:custGeom>
                <a:avLst/>
                <a:gdLst/>
                <a:ahLst/>
                <a:cxnLst>
                  <a:cxn ang="0">
                    <a:pos x="0" y="828000"/>
                  </a:cxn>
                  <a:cxn ang="0">
                    <a:pos x="234000" y="1026000"/>
                  </a:cxn>
                  <a:cxn ang="0">
                    <a:pos x="486000" y="1260000"/>
                  </a:cxn>
                  <a:cxn ang="0">
                    <a:pos x="810000" y="918000"/>
                  </a:cxn>
                  <a:cxn ang="0">
                    <a:pos x="630000" y="270000"/>
                  </a:cxn>
                  <a:cxn ang="0">
                    <a:pos x="540000" y="0"/>
                  </a:cxn>
                  <a:cxn ang="0">
                    <a:pos x="216000" y="18000"/>
                  </a:cxn>
                  <a:cxn ang="0">
                    <a:pos x="72000" y="162000"/>
                  </a:cxn>
                  <a:cxn ang="0">
                    <a:pos x="72000" y="468000"/>
                  </a:cxn>
                  <a:cxn ang="0">
                    <a:pos x="0" y="828000"/>
                  </a:cxn>
                </a:cxnLst>
                <a:rect l="0" t="0" r="r" b="b"/>
                <a:pathLst>
                  <a:path w="810000" h="1260000">
                    <a:moveTo>
                      <a:pt x="0" y="828000"/>
                    </a:moveTo>
                    <a:lnTo>
                      <a:pt x="234000" y="1026000"/>
                    </a:lnTo>
                    <a:lnTo>
                      <a:pt x="486000" y="1260000"/>
                    </a:lnTo>
                    <a:lnTo>
                      <a:pt x="810000" y="918000"/>
                    </a:lnTo>
                    <a:lnTo>
                      <a:pt x="630000" y="270000"/>
                    </a:lnTo>
                    <a:lnTo>
                      <a:pt x="540000" y="0"/>
                    </a:lnTo>
                    <a:lnTo>
                      <a:pt x="216000" y="18000"/>
                    </a:lnTo>
                    <a:lnTo>
                      <a:pt x="72000" y="162000"/>
                    </a:lnTo>
                    <a:lnTo>
                      <a:pt x="72000" y="468000"/>
                    </a:lnTo>
                    <a:lnTo>
                      <a:pt x="0" y="828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9" name="Freeform 22"/>
              <p:cNvSpPr>
                <a:spLocks/>
              </p:cNvSpPr>
              <p:nvPr/>
            </p:nvSpPr>
            <p:spPr bwMode="auto">
              <a:xfrm>
                <a:off x="116104350" y="113130150"/>
                <a:ext cx="1026000" cy="1044000"/>
              </a:xfrm>
              <a:custGeom>
                <a:avLst/>
                <a:gdLst/>
                <a:ahLst/>
                <a:cxnLst>
                  <a:cxn ang="0">
                    <a:pos x="36000" y="0"/>
                  </a:cxn>
                  <a:cxn ang="0">
                    <a:pos x="1026000" y="864000"/>
                  </a:cxn>
                  <a:cxn ang="0">
                    <a:pos x="918000" y="1044000"/>
                  </a:cxn>
                  <a:cxn ang="0">
                    <a:pos x="0" y="432000"/>
                  </a:cxn>
                  <a:cxn ang="0">
                    <a:pos x="36000" y="0"/>
                  </a:cxn>
                </a:cxnLst>
                <a:rect l="0" t="0" r="r" b="b"/>
                <a:pathLst>
                  <a:path w="1026000" h="1044000">
                    <a:moveTo>
                      <a:pt x="36000" y="0"/>
                    </a:moveTo>
                    <a:lnTo>
                      <a:pt x="1026000" y="864000"/>
                    </a:lnTo>
                    <a:lnTo>
                      <a:pt x="918000" y="1044000"/>
                    </a:lnTo>
                    <a:lnTo>
                      <a:pt x="0" y="432000"/>
                    </a:lnTo>
                    <a:lnTo>
                      <a:pt x="36000" y="0"/>
                    </a:lnTo>
                    <a:close/>
                  </a:path>
                </a:pathLst>
              </a:custGeom>
              <a:solidFill>
                <a:srgbClr val="5E6562"/>
              </a:solidFill>
              <a:ln w="9525" cap="flat">
                <a:solidFill>
                  <a:srgbClr val="5E6562"/>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10" name="Freeform 23"/>
              <p:cNvSpPr>
                <a:spLocks/>
              </p:cNvSpPr>
              <p:nvPr/>
            </p:nvSpPr>
            <p:spPr bwMode="auto">
              <a:xfrm>
                <a:off x="116176350" y="112968150"/>
                <a:ext cx="1098000" cy="990000"/>
              </a:xfrm>
              <a:custGeom>
                <a:avLst/>
                <a:gdLst/>
                <a:ahLst/>
                <a:cxnLst>
                  <a:cxn ang="0">
                    <a:pos x="72000" y="0"/>
                  </a:cxn>
                  <a:cxn ang="0">
                    <a:pos x="1098000" y="900000"/>
                  </a:cxn>
                  <a:cxn ang="0">
                    <a:pos x="954000" y="990000"/>
                  </a:cxn>
                  <a:cxn ang="0">
                    <a:pos x="0" y="144000"/>
                  </a:cxn>
                  <a:cxn ang="0">
                    <a:pos x="72000" y="0"/>
                  </a:cxn>
                </a:cxnLst>
                <a:rect l="0" t="0" r="r" b="b"/>
                <a:pathLst>
                  <a:path w="1098000" h="990000">
                    <a:moveTo>
                      <a:pt x="72000" y="0"/>
                    </a:moveTo>
                    <a:lnTo>
                      <a:pt x="1098000" y="900000"/>
                    </a:lnTo>
                    <a:lnTo>
                      <a:pt x="954000" y="990000"/>
                    </a:lnTo>
                    <a:lnTo>
                      <a:pt x="0" y="144000"/>
                    </a:lnTo>
                    <a:lnTo>
                      <a:pt x="72000" y="0"/>
                    </a:lnTo>
                    <a:close/>
                  </a:path>
                </a:pathLst>
              </a:custGeom>
              <a:solidFill>
                <a:srgbClr val="B1A8A4"/>
              </a:solidFill>
              <a:ln w="9525" cap="flat">
                <a:solidFill>
                  <a:srgbClr val="B1A8A4"/>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11" name="Freeform 24"/>
              <p:cNvSpPr>
                <a:spLocks/>
              </p:cNvSpPr>
              <p:nvPr/>
            </p:nvSpPr>
            <p:spPr bwMode="auto">
              <a:xfrm>
                <a:off x="116842350" y="113382150"/>
                <a:ext cx="342000" cy="378000"/>
              </a:xfrm>
              <a:custGeom>
                <a:avLst/>
                <a:gdLst/>
                <a:ahLst/>
                <a:cxnLst>
                  <a:cxn ang="0">
                    <a:pos x="0" y="90000"/>
                  </a:cxn>
                  <a:cxn ang="0">
                    <a:pos x="324000" y="378000"/>
                  </a:cxn>
                  <a:cxn ang="0">
                    <a:pos x="342000" y="36000"/>
                  </a:cxn>
                  <a:cxn ang="0">
                    <a:pos x="36000" y="0"/>
                  </a:cxn>
                  <a:cxn ang="0">
                    <a:pos x="0" y="90000"/>
                  </a:cxn>
                </a:cxnLst>
                <a:rect l="0" t="0" r="r" b="b"/>
                <a:pathLst>
                  <a:path w="342000" h="378000">
                    <a:moveTo>
                      <a:pt x="0" y="90000"/>
                    </a:moveTo>
                    <a:lnTo>
                      <a:pt x="324000" y="378000"/>
                    </a:lnTo>
                    <a:lnTo>
                      <a:pt x="342000" y="36000"/>
                    </a:lnTo>
                    <a:lnTo>
                      <a:pt x="36000" y="0"/>
                    </a:lnTo>
                    <a:lnTo>
                      <a:pt x="0" y="90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grpSp>
        <p:pic>
          <p:nvPicPr>
            <p:cNvPr id="7" name="Picture 25"/>
            <p:cNvPicPr>
              <a:picLocks noChangeAspect="1" noChangeArrowheads="1"/>
            </p:cNvPicPr>
            <p:nvPr/>
          </p:nvPicPr>
          <p:blipFill>
            <a:blip r:embed="rId3" cstate="print"/>
            <a:srcRect/>
            <a:stretch>
              <a:fillRect/>
            </a:stretch>
          </p:blipFill>
          <p:spPr bwMode="auto">
            <a:xfrm rot="1491304">
              <a:off x="9994388" y="5362950"/>
              <a:ext cx="1060824" cy="947311"/>
            </a:xfrm>
            <a:prstGeom prst="rect">
              <a:avLst/>
            </a:prstGeom>
            <a:noFill/>
            <a:ln w="9525" algn="in">
              <a:noFill/>
              <a:miter lim="800000"/>
              <a:headEnd/>
              <a:tailEnd/>
            </a:ln>
            <a:effectLst/>
          </p:spPr>
        </p:pic>
      </p:grpSp>
    </p:spTree>
    <p:extLst>
      <p:ext uri="{BB962C8B-B14F-4D97-AF65-F5344CB8AC3E}">
        <p14:creationId xmlns:p14="http://schemas.microsoft.com/office/powerpoint/2010/main" val="12267490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72716" y="1989220"/>
            <a:ext cx="11534273" cy="2800767"/>
          </a:xfrm>
          <a:prstGeom prst="rect">
            <a:avLst/>
          </a:prstGeom>
          <a:noFill/>
        </p:spPr>
        <p:txBody>
          <a:bodyPr wrap="square" rtlCol="0">
            <a:spAutoFit/>
          </a:bodyPr>
          <a:lstStyle/>
          <a:p>
            <a:pPr algn="ctr"/>
            <a:r>
              <a:rPr lang="fr-FR" sz="4400" b="1" dirty="0"/>
              <a:t>Maintenant, par deux, vous allez sur la feuille de papier que l’on vous donne, tracer </a:t>
            </a:r>
            <a:r>
              <a:rPr lang="fr-FR" sz="4400" b="1"/>
              <a:t>son chemin.</a:t>
            </a:r>
            <a:endParaRPr lang="fr-FR" sz="4400" b="1" dirty="0"/>
          </a:p>
          <a:p>
            <a:pPr algn="ctr"/>
            <a:endParaRPr lang="fr-FR" sz="4400" b="1" dirty="0"/>
          </a:p>
          <a:p>
            <a:pPr algn="ctr"/>
            <a:r>
              <a:rPr lang="fr-FR" sz="4400" b="1" dirty="0"/>
              <a:t>Observez bien les panneaux ! </a:t>
            </a:r>
          </a:p>
        </p:txBody>
      </p:sp>
      <p:sp>
        <p:nvSpPr>
          <p:cNvPr id="3"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42082641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stretch>
            <a:fillRect/>
          </a:stretch>
        </p:blipFill>
        <p:spPr>
          <a:xfrm>
            <a:off x="0" y="31190"/>
            <a:ext cx="12191999" cy="6771392"/>
          </a:xfrm>
          <a:prstGeom prst="rect">
            <a:avLst/>
          </a:prstGeom>
        </p:spPr>
      </p:pic>
      <p:sp>
        <p:nvSpPr>
          <p:cNvPr id="3"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grpSp>
        <p:nvGrpSpPr>
          <p:cNvPr id="4" name="Group 20"/>
          <p:cNvGrpSpPr>
            <a:grpSpLocks/>
          </p:cNvGrpSpPr>
          <p:nvPr/>
        </p:nvGrpSpPr>
        <p:grpSpPr bwMode="auto">
          <a:xfrm>
            <a:off x="11011647" y="4910008"/>
            <a:ext cx="971176" cy="1481008"/>
            <a:chOff x="116104350" y="112176150"/>
            <a:chExt cx="1170000" cy="1998000"/>
          </a:xfrm>
        </p:grpSpPr>
        <p:sp>
          <p:nvSpPr>
            <p:cNvPr id="5" name="Freeform 21"/>
            <p:cNvSpPr>
              <a:spLocks/>
            </p:cNvSpPr>
            <p:nvPr/>
          </p:nvSpPr>
          <p:spPr bwMode="auto">
            <a:xfrm>
              <a:off x="116302350" y="112176150"/>
              <a:ext cx="810000" cy="1260000"/>
            </a:xfrm>
            <a:custGeom>
              <a:avLst/>
              <a:gdLst/>
              <a:ahLst/>
              <a:cxnLst>
                <a:cxn ang="0">
                  <a:pos x="0" y="828000"/>
                </a:cxn>
                <a:cxn ang="0">
                  <a:pos x="234000" y="1026000"/>
                </a:cxn>
                <a:cxn ang="0">
                  <a:pos x="486000" y="1260000"/>
                </a:cxn>
                <a:cxn ang="0">
                  <a:pos x="810000" y="918000"/>
                </a:cxn>
                <a:cxn ang="0">
                  <a:pos x="630000" y="270000"/>
                </a:cxn>
                <a:cxn ang="0">
                  <a:pos x="540000" y="0"/>
                </a:cxn>
                <a:cxn ang="0">
                  <a:pos x="216000" y="18000"/>
                </a:cxn>
                <a:cxn ang="0">
                  <a:pos x="72000" y="162000"/>
                </a:cxn>
                <a:cxn ang="0">
                  <a:pos x="72000" y="468000"/>
                </a:cxn>
                <a:cxn ang="0">
                  <a:pos x="0" y="828000"/>
                </a:cxn>
              </a:cxnLst>
              <a:rect l="0" t="0" r="r" b="b"/>
              <a:pathLst>
                <a:path w="810000" h="1260000">
                  <a:moveTo>
                    <a:pt x="0" y="828000"/>
                  </a:moveTo>
                  <a:lnTo>
                    <a:pt x="234000" y="1026000"/>
                  </a:lnTo>
                  <a:lnTo>
                    <a:pt x="486000" y="1260000"/>
                  </a:lnTo>
                  <a:lnTo>
                    <a:pt x="810000" y="918000"/>
                  </a:lnTo>
                  <a:lnTo>
                    <a:pt x="630000" y="270000"/>
                  </a:lnTo>
                  <a:lnTo>
                    <a:pt x="540000" y="0"/>
                  </a:lnTo>
                  <a:lnTo>
                    <a:pt x="216000" y="18000"/>
                  </a:lnTo>
                  <a:lnTo>
                    <a:pt x="72000" y="162000"/>
                  </a:lnTo>
                  <a:lnTo>
                    <a:pt x="72000" y="468000"/>
                  </a:lnTo>
                  <a:lnTo>
                    <a:pt x="0" y="828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6" name="Freeform 22"/>
            <p:cNvSpPr>
              <a:spLocks/>
            </p:cNvSpPr>
            <p:nvPr/>
          </p:nvSpPr>
          <p:spPr bwMode="auto">
            <a:xfrm>
              <a:off x="116104350" y="113130150"/>
              <a:ext cx="1026000" cy="1044000"/>
            </a:xfrm>
            <a:custGeom>
              <a:avLst/>
              <a:gdLst/>
              <a:ahLst/>
              <a:cxnLst>
                <a:cxn ang="0">
                  <a:pos x="36000" y="0"/>
                </a:cxn>
                <a:cxn ang="0">
                  <a:pos x="1026000" y="864000"/>
                </a:cxn>
                <a:cxn ang="0">
                  <a:pos x="918000" y="1044000"/>
                </a:cxn>
                <a:cxn ang="0">
                  <a:pos x="0" y="432000"/>
                </a:cxn>
                <a:cxn ang="0">
                  <a:pos x="36000" y="0"/>
                </a:cxn>
              </a:cxnLst>
              <a:rect l="0" t="0" r="r" b="b"/>
              <a:pathLst>
                <a:path w="1026000" h="1044000">
                  <a:moveTo>
                    <a:pt x="36000" y="0"/>
                  </a:moveTo>
                  <a:lnTo>
                    <a:pt x="1026000" y="864000"/>
                  </a:lnTo>
                  <a:lnTo>
                    <a:pt x="918000" y="1044000"/>
                  </a:lnTo>
                  <a:lnTo>
                    <a:pt x="0" y="432000"/>
                  </a:lnTo>
                  <a:lnTo>
                    <a:pt x="36000" y="0"/>
                  </a:lnTo>
                  <a:close/>
                </a:path>
              </a:pathLst>
            </a:custGeom>
            <a:solidFill>
              <a:srgbClr val="5E6562"/>
            </a:solidFill>
            <a:ln w="9525" cap="flat">
              <a:solidFill>
                <a:srgbClr val="5E6562"/>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7" name="Freeform 23"/>
            <p:cNvSpPr>
              <a:spLocks/>
            </p:cNvSpPr>
            <p:nvPr/>
          </p:nvSpPr>
          <p:spPr bwMode="auto">
            <a:xfrm>
              <a:off x="116176350" y="112968150"/>
              <a:ext cx="1098000" cy="990000"/>
            </a:xfrm>
            <a:custGeom>
              <a:avLst/>
              <a:gdLst/>
              <a:ahLst/>
              <a:cxnLst>
                <a:cxn ang="0">
                  <a:pos x="72000" y="0"/>
                </a:cxn>
                <a:cxn ang="0">
                  <a:pos x="1098000" y="900000"/>
                </a:cxn>
                <a:cxn ang="0">
                  <a:pos x="954000" y="990000"/>
                </a:cxn>
                <a:cxn ang="0">
                  <a:pos x="0" y="144000"/>
                </a:cxn>
                <a:cxn ang="0">
                  <a:pos x="72000" y="0"/>
                </a:cxn>
              </a:cxnLst>
              <a:rect l="0" t="0" r="r" b="b"/>
              <a:pathLst>
                <a:path w="1098000" h="990000">
                  <a:moveTo>
                    <a:pt x="72000" y="0"/>
                  </a:moveTo>
                  <a:lnTo>
                    <a:pt x="1098000" y="900000"/>
                  </a:lnTo>
                  <a:lnTo>
                    <a:pt x="954000" y="990000"/>
                  </a:lnTo>
                  <a:lnTo>
                    <a:pt x="0" y="144000"/>
                  </a:lnTo>
                  <a:lnTo>
                    <a:pt x="72000" y="0"/>
                  </a:lnTo>
                  <a:close/>
                </a:path>
              </a:pathLst>
            </a:custGeom>
            <a:solidFill>
              <a:srgbClr val="B1A8A4"/>
            </a:solidFill>
            <a:ln w="9525" cap="flat">
              <a:solidFill>
                <a:srgbClr val="B1A8A4"/>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8" name="Freeform 24"/>
            <p:cNvSpPr>
              <a:spLocks/>
            </p:cNvSpPr>
            <p:nvPr/>
          </p:nvSpPr>
          <p:spPr bwMode="auto">
            <a:xfrm>
              <a:off x="116842350" y="113382150"/>
              <a:ext cx="342000" cy="378000"/>
            </a:xfrm>
            <a:custGeom>
              <a:avLst/>
              <a:gdLst/>
              <a:ahLst/>
              <a:cxnLst>
                <a:cxn ang="0">
                  <a:pos x="0" y="90000"/>
                </a:cxn>
                <a:cxn ang="0">
                  <a:pos x="324000" y="378000"/>
                </a:cxn>
                <a:cxn ang="0">
                  <a:pos x="342000" y="36000"/>
                </a:cxn>
                <a:cxn ang="0">
                  <a:pos x="36000" y="0"/>
                </a:cxn>
                <a:cxn ang="0">
                  <a:pos x="0" y="90000"/>
                </a:cxn>
              </a:cxnLst>
              <a:rect l="0" t="0" r="r" b="b"/>
              <a:pathLst>
                <a:path w="342000" h="378000">
                  <a:moveTo>
                    <a:pt x="0" y="90000"/>
                  </a:moveTo>
                  <a:lnTo>
                    <a:pt x="324000" y="378000"/>
                  </a:lnTo>
                  <a:lnTo>
                    <a:pt x="342000" y="36000"/>
                  </a:lnTo>
                  <a:lnTo>
                    <a:pt x="36000" y="0"/>
                  </a:lnTo>
                  <a:lnTo>
                    <a:pt x="0" y="90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grpSp>
      <p:pic>
        <p:nvPicPr>
          <p:cNvPr id="9" name="Picture 25"/>
          <p:cNvPicPr>
            <a:picLocks noChangeAspect="1" noChangeArrowheads="1"/>
          </p:cNvPicPr>
          <p:nvPr/>
        </p:nvPicPr>
        <p:blipFill>
          <a:blip r:embed="rId3" cstate="print"/>
          <a:srcRect/>
          <a:stretch>
            <a:fillRect/>
          </a:stretch>
        </p:blipFill>
        <p:spPr bwMode="auto">
          <a:xfrm rot="1491304">
            <a:off x="10947139" y="5266375"/>
            <a:ext cx="1060824" cy="947311"/>
          </a:xfrm>
          <a:prstGeom prst="rect">
            <a:avLst/>
          </a:prstGeom>
          <a:noFill/>
          <a:ln w="9525" algn="in">
            <a:noFill/>
            <a:miter lim="800000"/>
            <a:headEnd/>
            <a:tailEnd/>
          </a:ln>
          <a:effectLst/>
        </p:spPr>
      </p:pic>
    </p:spTree>
    <p:extLst>
      <p:ext uri="{BB962C8B-B14F-4D97-AF65-F5344CB8AC3E}">
        <p14:creationId xmlns:p14="http://schemas.microsoft.com/office/powerpoint/2010/main" val="21992402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stretch>
            <a:fillRect/>
          </a:stretch>
        </p:blipFill>
        <p:spPr>
          <a:xfrm>
            <a:off x="-1" y="-1"/>
            <a:ext cx="12192001" cy="6858001"/>
          </a:xfrm>
          <a:prstGeom prst="rect">
            <a:avLst/>
          </a:prstGeom>
        </p:spPr>
      </p:pic>
      <p:sp>
        <p:nvSpPr>
          <p:cNvPr id="3"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grpSp>
        <p:nvGrpSpPr>
          <p:cNvPr id="4" name="Group 20"/>
          <p:cNvGrpSpPr>
            <a:grpSpLocks/>
          </p:cNvGrpSpPr>
          <p:nvPr/>
        </p:nvGrpSpPr>
        <p:grpSpPr bwMode="auto">
          <a:xfrm>
            <a:off x="11011647" y="4910008"/>
            <a:ext cx="971176" cy="1481008"/>
            <a:chOff x="116104350" y="112176150"/>
            <a:chExt cx="1170000" cy="1998000"/>
          </a:xfrm>
        </p:grpSpPr>
        <p:sp>
          <p:nvSpPr>
            <p:cNvPr id="5" name="Freeform 21"/>
            <p:cNvSpPr>
              <a:spLocks/>
            </p:cNvSpPr>
            <p:nvPr/>
          </p:nvSpPr>
          <p:spPr bwMode="auto">
            <a:xfrm>
              <a:off x="116302350" y="112176150"/>
              <a:ext cx="810000" cy="1260000"/>
            </a:xfrm>
            <a:custGeom>
              <a:avLst/>
              <a:gdLst/>
              <a:ahLst/>
              <a:cxnLst>
                <a:cxn ang="0">
                  <a:pos x="0" y="828000"/>
                </a:cxn>
                <a:cxn ang="0">
                  <a:pos x="234000" y="1026000"/>
                </a:cxn>
                <a:cxn ang="0">
                  <a:pos x="486000" y="1260000"/>
                </a:cxn>
                <a:cxn ang="0">
                  <a:pos x="810000" y="918000"/>
                </a:cxn>
                <a:cxn ang="0">
                  <a:pos x="630000" y="270000"/>
                </a:cxn>
                <a:cxn ang="0">
                  <a:pos x="540000" y="0"/>
                </a:cxn>
                <a:cxn ang="0">
                  <a:pos x="216000" y="18000"/>
                </a:cxn>
                <a:cxn ang="0">
                  <a:pos x="72000" y="162000"/>
                </a:cxn>
                <a:cxn ang="0">
                  <a:pos x="72000" y="468000"/>
                </a:cxn>
                <a:cxn ang="0">
                  <a:pos x="0" y="828000"/>
                </a:cxn>
              </a:cxnLst>
              <a:rect l="0" t="0" r="r" b="b"/>
              <a:pathLst>
                <a:path w="810000" h="1260000">
                  <a:moveTo>
                    <a:pt x="0" y="828000"/>
                  </a:moveTo>
                  <a:lnTo>
                    <a:pt x="234000" y="1026000"/>
                  </a:lnTo>
                  <a:lnTo>
                    <a:pt x="486000" y="1260000"/>
                  </a:lnTo>
                  <a:lnTo>
                    <a:pt x="810000" y="918000"/>
                  </a:lnTo>
                  <a:lnTo>
                    <a:pt x="630000" y="270000"/>
                  </a:lnTo>
                  <a:lnTo>
                    <a:pt x="540000" y="0"/>
                  </a:lnTo>
                  <a:lnTo>
                    <a:pt x="216000" y="18000"/>
                  </a:lnTo>
                  <a:lnTo>
                    <a:pt x="72000" y="162000"/>
                  </a:lnTo>
                  <a:lnTo>
                    <a:pt x="72000" y="468000"/>
                  </a:lnTo>
                  <a:lnTo>
                    <a:pt x="0" y="828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6" name="Freeform 22"/>
            <p:cNvSpPr>
              <a:spLocks/>
            </p:cNvSpPr>
            <p:nvPr/>
          </p:nvSpPr>
          <p:spPr bwMode="auto">
            <a:xfrm>
              <a:off x="116104350" y="113130150"/>
              <a:ext cx="1026000" cy="1044000"/>
            </a:xfrm>
            <a:custGeom>
              <a:avLst/>
              <a:gdLst/>
              <a:ahLst/>
              <a:cxnLst>
                <a:cxn ang="0">
                  <a:pos x="36000" y="0"/>
                </a:cxn>
                <a:cxn ang="0">
                  <a:pos x="1026000" y="864000"/>
                </a:cxn>
                <a:cxn ang="0">
                  <a:pos x="918000" y="1044000"/>
                </a:cxn>
                <a:cxn ang="0">
                  <a:pos x="0" y="432000"/>
                </a:cxn>
                <a:cxn ang="0">
                  <a:pos x="36000" y="0"/>
                </a:cxn>
              </a:cxnLst>
              <a:rect l="0" t="0" r="r" b="b"/>
              <a:pathLst>
                <a:path w="1026000" h="1044000">
                  <a:moveTo>
                    <a:pt x="36000" y="0"/>
                  </a:moveTo>
                  <a:lnTo>
                    <a:pt x="1026000" y="864000"/>
                  </a:lnTo>
                  <a:lnTo>
                    <a:pt x="918000" y="1044000"/>
                  </a:lnTo>
                  <a:lnTo>
                    <a:pt x="0" y="432000"/>
                  </a:lnTo>
                  <a:lnTo>
                    <a:pt x="36000" y="0"/>
                  </a:lnTo>
                  <a:close/>
                </a:path>
              </a:pathLst>
            </a:custGeom>
            <a:solidFill>
              <a:srgbClr val="5E6562"/>
            </a:solidFill>
            <a:ln w="9525" cap="flat">
              <a:solidFill>
                <a:srgbClr val="5E6562"/>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7" name="Freeform 23"/>
            <p:cNvSpPr>
              <a:spLocks/>
            </p:cNvSpPr>
            <p:nvPr/>
          </p:nvSpPr>
          <p:spPr bwMode="auto">
            <a:xfrm>
              <a:off x="116176350" y="112968150"/>
              <a:ext cx="1098000" cy="990000"/>
            </a:xfrm>
            <a:custGeom>
              <a:avLst/>
              <a:gdLst/>
              <a:ahLst/>
              <a:cxnLst>
                <a:cxn ang="0">
                  <a:pos x="72000" y="0"/>
                </a:cxn>
                <a:cxn ang="0">
                  <a:pos x="1098000" y="900000"/>
                </a:cxn>
                <a:cxn ang="0">
                  <a:pos x="954000" y="990000"/>
                </a:cxn>
                <a:cxn ang="0">
                  <a:pos x="0" y="144000"/>
                </a:cxn>
                <a:cxn ang="0">
                  <a:pos x="72000" y="0"/>
                </a:cxn>
              </a:cxnLst>
              <a:rect l="0" t="0" r="r" b="b"/>
              <a:pathLst>
                <a:path w="1098000" h="990000">
                  <a:moveTo>
                    <a:pt x="72000" y="0"/>
                  </a:moveTo>
                  <a:lnTo>
                    <a:pt x="1098000" y="900000"/>
                  </a:lnTo>
                  <a:lnTo>
                    <a:pt x="954000" y="990000"/>
                  </a:lnTo>
                  <a:lnTo>
                    <a:pt x="0" y="144000"/>
                  </a:lnTo>
                  <a:lnTo>
                    <a:pt x="72000" y="0"/>
                  </a:lnTo>
                  <a:close/>
                </a:path>
              </a:pathLst>
            </a:custGeom>
            <a:solidFill>
              <a:srgbClr val="B1A8A4"/>
            </a:solidFill>
            <a:ln w="9525" cap="flat">
              <a:solidFill>
                <a:srgbClr val="B1A8A4"/>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8" name="Freeform 24"/>
            <p:cNvSpPr>
              <a:spLocks/>
            </p:cNvSpPr>
            <p:nvPr/>
          </p:nvSpPr>
          <p:spPr bwMode="auto">
            <a:xfrm>
              <a:off x="116842350" y="113382150"/>
              <a:ext cx="342000" cy="378000"/>
            </a:xfrm>
            <a:custGeom>
              <a:avLst/>
              <a:gdLst/>
              <a:ahLst/>
              <a:cxnLst>
                <a:cxn ang="0">
                  <a:pos x="0" y="90000"/>
                </a:cxn>
                <a:cxn ang="0">
                  <a:pos x="324000" y="378000"/>
                </a:cxn>
                <a:cxn ang="0">
                  <a:pos x="342000" y="36000"/>
                </a:cxn>
                <a:cxn ang="0">
                  <a:pos x="36000" y="0"/>
                </a:cxn>
                <a:cxn ang="0">
                  <a:pos x="0" y="90000"/>
                </a:cxn>
              </a:cxnLst>
              <a:rect l="0" t="0" r="r" b="b"/>
              <a:pathLst>
                <a:path w="342000" h="378000">
                  <a:moveTo>
                    <a:pt x="0" y="90000"/>
                  </a:moveTo>
                  <a:lnTo>
                    <a:pt x="324000" y="378000"/>
                  </a:lnTo>
                  <a:lnTo>
                    <a:pt x="342000" y="36000"/>
                  </a:lnTo>
                  <a:lnTo>
                    <a:pt x="36000" y="0"/>
                  </a:lnTo>
                  <a:lnTo>
                    <a:pt x="0" y="90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grpSp>
      <p:pic>
        <p:nvPicPr>
          <p:cNvPr id="9" name="Picture 25"/>
          <p:cNvPicPr>
            <a:picLocks noChangeAspect="1" noChangeArrowheads="1"/>
          </p:cNvPicPr>
          <p:nvPr/>
        </p:nvPicPr>
        <p:blipFill>
          <a:blip r:embed="rId3" cstate="print"/>
          <a:srcRect/>
          <a:stretch>
            <a:fillRect/>
          </a:stretch>
        </p:blipFill>
        <p:spPr bwMode="auto">
          <a:xfrm rot="1491304">
            <a:off x="10947139" y="5266375"/>
            <a:ext cx="1060824" cy="947311"/>
          </a:xfrm>
          <a:prstGeom prst="rect">
            <a:avLst/>
          </a:prstGeom>
          <a:noFill/>
          <a:ln w="9525" algn="in">
            <a:noFill/>
            <a:miter lim="800000"/>
            <a:headEnd/>
            <a:tailEnd/>
          </a:ln>
          <a:effectLst/>
        </p:spPr>
      </p:pic>
    </p:spTree>
    <p:extLst>
      <p:ext uri="{BB962C8B-B14F-4D97-AF65-F5344CB8AC3E}">
        <p14:creationId xmlns:p14="http://schemas.microsoft.com/office/powerpoint/2010/main" val="22473788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stretch>
            <a:fillRect/>
          </a:stretch>
        </p:blipFill>
        <p:spPr>
          <a:xfrm>
            <a:off x="-1" y="-1"/>
            <a:ext cx="12192001" cy="6858002"/>
          </a:xfrm>
          <a:prstGeom prst="rect">
            <a:avLst/>
          </a:prstGeom>
        </p:spPr>
      </p:pic>
      <p:sp>
        <p:nvSpPr>
          <p:cNvPr id="3"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grpSp>
        <p:nvGrpSpPr>
          <p:cNvPr id="4" name="Group 20"/>
          <p:cNvGrpSpPr>
            <a:grpSpLocks/>
          </p:cNvGrpSpPr>
          <p:nvPr/>
        </p:nvGrpSpPr>
        <p:grpSpPr bwMode="auto">
          <a:xfrm>
            <a:off x="11011647" y="4910008"/>
            <a:ext cx="971176" cy="1481008"/>
            <a:chOff x="116104350" y="112176150"/>
            <a:chExt cx="1170000" cy="1998000"/>
          </a:xfrm>
        </p:grpSpPr>
        <p:sp>
          <p:nvSpPr>
            <p:cNvPr id="5" name="Freeform 21"/>
            <p:cNvSpPr>
              <a:spLocks/>
            </p:cNvSpPr>
            <p:nvPr/>
          </p:nvSpPr>
          <p:spPr bwMode="auto">
            <a:xfrm>
              <a:off x="116302350" y="112176150"/>
              <a:ext cx="810000" cy="1260000"/>
            </a:xfrm>
            <a:custGeom>
              <a:avLst/>
              <a:gdLst/>
              <a:ahLst/>
              <a:cxnLst>
                <a:cxn ang="0">
                  <a:pos x="0" y="828000"/>
                </a:cxn>
                <a:cxn ang="0">
                  <a:pos x="234000" y="1026000"/>
                </a:cxn>
                <a:cxn ang="0">
                  <a:pos x="486000" y="1260000"/>
                </a:cxn>
                <a:cxn ang="0">
                  <a:pos x="810000" y="918000"/>
                </a:cxn>
                <a:cxn ang="0">
                  <a:pos x="630000" y="270000"/>
                </a:cxn>
                <a:cxn ang="0">
                  <a:pos x="540000" y="0"/>
                </a:cxn>
                <a:cxn ang="0">
                  <a:pos x="216000" y="18000"/>
                </a:cxn>
                <a:cxn ang="0">
                  <a:pos x="72000" y="162000"/>
                </a:cxn>
                <a:cxn ang="0">
                  <a:pos x="72000" y="468000"/>
                </a:cxn>
                <a:cxn ang="0">
                  <a:pos x="0" y="828000"/>
                </a:cxn>
              </a:cxnLst>
              <a:rect l="0" t="0" r="r" b="b"/>
              <a:pathLst>
                <a:path w="810000" h="1260000">
                  <a:moveTo>
                    <a:pt x="0" y="828000"/>
                  </a:moveTo>
                  <a:lnTo>
                    <a:pt x="234000" y="1026000"/>
                  </a:lnTo>
                  <a:lnTo>
                    <a:pt x="486000" y="1260000"/>
                  </a:lnTo>
                  <a:lnTo>
                    <a:pt x="810000" y="918000"/>
                  </a:lnTo>
                  <a:lnTo>
                    <a:pt x="630000" y="270000"/>
                  </a:lnTo>
                  <a:lnTo>
                    <a:pt x="540000" y="0"/>
                  </a:lnTo>
                  <a:lnTo>
                    <a:pt x="216000" y="18000"/>
                  </a:lnTo>
                  <a:lnTo>
                    <a:pt x="72000" y="162000"/>
                  </a:lnTo>
                  <a:lnTo>
                    <a:pt x="72000" y="468000"/>
                  </a:lnTo>
                  <a:lnTo>
                    <a:pt x="0" y="828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6" name="Freeform 22"/>
            <p:cNvSpPr>
              <a:spLocks/>
            </p:cNvSpPr>
            <p:nvPr/>
          </p:nvSpPr>
          <p:spPr bwMode="auto">
            <a:xfrm>
              <a:off x="116104350" y="113130150"/>
              <a:ext cx="1026000" cy="1044000"/>
            </a:xfrm>
            <a:custGeom>
              <a:avLst/>
              <a:gdLst/>
              <a:ahLst/>
              <a:cxnLst>
                <a:cxn ang="0">
                  <a:pos x="36000" y="0"/>
                </a:cxn>
                <a:cxn ang="0">
                  <a:pos x="1026000" y="864000"/>
                </a:cxn>
                <a:cxn ang="0">
                  <a:pos x="918000" y="1044000"/>
                </a:cxn>
                <a:cxn ang="0">
                  <a:pos x="0" y="432000"/>
                </a:cxn>
                <a:cxn ang="0">
                  <a:pos x="36000" y="0"/>
                </a:cxn>
              </a:cxnLst>
              <a:rect l="0" t="0" r="r" b="b"/>
              <a:pathLst>
                <a:path w="1026000" h="1044000">
                  <a:moveTo>
                    <a:pt x="36000" y="0"/>
                  </a:moveTo>
                  <a:lnTo>
                    <a:pt x="1026000" y="864000"/>
                  </a:lnTo>
                  <a:lnTo>
                    <a:pt x="918000" y="1044000"/>
                  </a:lnTo>
                  <a:lnTo>
                    <a:pt x="0" y="432000"/>
                  </a:lnTo>
                  <a:lnTo>
                    <a:pt x="36000" y="0"/>
                  </a:lnTo>
                  <a:close/>
                </a:path>
              </a:pathLst>
            </a:custGeom>
            <a:solidFill>
              <a:srgbClr val="5E6562"/>
            </a:solidFill>
            <a:ln w="9525" cap="flat">
              <a:solidFill>
                <a:srgbClr val="5E6562"/>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7" name="Freeform 23"/>
            <p:cNvSpPr>
              <a:spLocks/>
            </p:cNvSpPr>
            <p:nvPr/>
          </p:nvSpPr>
          <p:spPr bwMode="auto">
            <a:xfrm>
              <a:off x="116176350" y="112968150"/>
              <a:ext cx="1098000" cy="990000"/>
            </a:xfrm>
            <a:custGeom>
              <a:avLst/>
              <a:gdLst/>
              <a:ahLst/>
              <a:cxnLst>
                <a:cxn ang="0">
                  <a:pos x="72000" y="0"/>
                </a:cxn>
                <a:cxn ang="0">
                  <a:pos x="1098000" y="900000"/>
                </a:cxn>
                <a:cxn ang="0">
                  <a:pos x="954000" y="990000"/>
                </a:cxn>
                <a:cxn ang="0">
                  <a:pos x="0" y="144000"/>
                </a:cxn>
                <a:cxn ang="0">
                  <a:pos x="72000" y="0"/>
                </a:cxn>
              </a:cxnLst>
              <a:rect l="0" t="0" r="r" b="b"/>
              <a:pathLst>
                <a:path w="1098000" h="990000">
                  <a:moveTo>
                    <a:pt x="72000" y="0"/>
                  </a:moveTo>
                  <a:lnTo>
                    <a:pt x="1098000" y="900000"/>
                  </a:lnTo>
                  <a:lnTo>
                    <a:pt x="954000" y="990000"/>
                  </a:lnTo>
                  <a:lnTo>
                    <a:pt x="0" y="144000"/>
                  </a:lnTo>
                  <a:lnTo>
                    <a:pt x="72000" y="0"/>
                  </a:lnTo>
                  <a:close/>
                </a:path>
              </a:pathLst>
            </a:custGeom>
            <a:solidFill>
              <a:srgbClr val="B1A8A4"/>
            </a:solidFill>
            <a:ln w="9525" cap="flat">
              <a:solidFill>
                <a:srgbClr val="B1A8A4"/>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8" name="Freeform 24"/>
            <p:cNvSpPr>
              <a:spLocks/>
            </p:cNvSpPr>
            <p:nvPr/>
          </p:nvSpPr>
          <p:spPr bwMode="auto">
            <a:xfrm>
              <a:off x="116842350" y="113382150"/>
              <a:ext cx="342000" cy="378000"/>
            </a:xfrm>
            <a:custGeom>
              <a:avLst/>
              <a:gdLst/>
              <a:ahLst/>
              <a:cxnLst>
                <a:cxn ang="0">
                  <a:pos x="0" y="90000"/>
                </a:cxn>
                <a:cxn ang="0">
                  <a:pos x="324000" y="378000"/>
                </a:cxn>
                <a:cxn ang="0">
                  <a:pos x="342000" y="36000"/>
                </a:cxn>
                <a:cxn ang="0">
                  <a:pos x="36000" y="0"/>
                </a:cxn>
                <a:cxn ang="0">
                  <a:pos x="0" y="90000"/>
                </a:cxn>
              </a:cxnLst>
              <a:rect l="0" t="0" r="r" b="b"/>
              <a:pathLst>
                <a:path w="342000" h="378000">
                  <a:moveTo>
                    <a:pt x="0" y="90000"/>
                  </a:moveTo>
                  <a:lnTo>
                    <a:pt x="324000" y="378000"/>
                  </a:lnTo>
                  <a:lnTo>
                    <a:pt x="342000" y="36000"/>
                  </a:lnTo>
                  <a:lnTo>
                    <a:pt x="36000" y="0"/>
                  </a:lnTo>
                  <a:lnTo>
                    <a:pt x="0" y="90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grpSp>
      <p:pic>
        <p:nvPicPr>
          <p:cNvPr id="9" name="Picture 25"/>
          <p:cNvPicPr>
            <a:picLocks noChangeAspect="1" noChangeArrowheads="1"/>
          </p:cNvPicPr>
          <p:nvPr/>
        </p:nvPicPr>
        <p:blipFill>
          <a:blip r:embed="rId3" cstate="print"/>
          <a:srcRect/>
          <a:stretch>
            <a:fillRect/>
          </a:stretch>
        </p:blipFill>
        <p:spPr bwMode="auto">
          <a:xfrm rot="1491304">
            <a:off x="10947139" y="5266375"/>
            <a:ext cx="1060824" cy="947311"/>
          </a:xfrm>
          <a:prstGeom prst="rect">
            <a:avLst/>
          </a:prstGeom>
          <a:noFill/>
          <a:ln w="9525" algn="in">
            <a:noFill/>
            <a:miter lim="800000"/>
            <a:headEnd/>
            <a:tailEnd/>
          </a:ln>
          <a:effectLst/>
        </p:spPr>
      </p:pic>
    </p:spTree>
    <p:extLst>
      <p:ext uri="{BB962C8B-B14F-4D97-AF65-F5344CB8AC3E}">
        <p14:creationId xmlns:p14="http://schemas.microsoft.com/office/powerpoint/2010/main" val="18201872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stretch>
            <a:fillRect/>
          </a:stretch>
        </p:blipFill>
        <p:spPr>
          <a:xfrm>
            <a:off x="-1" y="0"/>
            <a:ext cx="12192001" cy="6858000"/>
          </a:xfrm>
          <a:prstGeom prst="rect">
            <a:avLst/>
          </a:prstGeom>
        </p:spPr>
      </p:pic>
      <p:sp>
        <p:nvSpPr>
          <p:cNvPr id="3"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grpSp>
        <p:nvGrpSpPr>
          <p:cNvPr id="4" name="Group 20"/>
          <p:cNvGrpSpPr>
            <a:grpSpLocks/>
          </p:cNvGrpSpPr>
          <p:nvPr/>
        </p:nvGrpSpPr>
        <p:grpSpPr bwMode="auto">
          <a:xfrm>
            <a:off x="11011647" y="4910008"/>
            <a:ext cx="971176" cy="1481008"/>
            <a:chOff x="116104350" y="112176150"/>
            <a:chExt cx="1170000" cy="1998000"/>
          </a:xfrm>
        </p:grpSpPr>
        <p:sp>
          <p:nvSpPr>
            <p:cNvPr id="5" name="Freeform 21"/>
            <p:cNvSpPr>
              <a:spLocks/>
            </p:cNvSpPr>
            <p:nvPr/>
          </p:nvSpPr>
          <p:spPr bwMode="auto">
            <a:xfrm>
              <a:off x="116302350" y="112176150"/>
              <a:ext cx="810000" cy="1260000"/>
            </a:xfrm>
            <a:custGeom>
              <a:avLst/>
              <a:gdLst/>
              <a:ahLst/>
              <a:cxnLst>
                <a:cxn ang="0">
                  <a:pos x="0" y="828000"/>
                </a:cxn>
                <a:cxn ang="0">
                  <a:pos x="234000" y="1026000"/>
                </a:cxn>
                <a:cxn ang="0">
                  <a:pos x="486000" y="1260000"/>
                </a:cxn>
                <a:cxn ang="0">
                  <a:pos x="810000" y="918000"/>
                </a:cxn>
                <a:cxn ang="0">
                  <a:pos x="630000" y="270000"/>
                </a:cxn>
                <a:cxn ang="0">
                  <a:pos x="540000" y="0"/>
                </a:cxn>
                <a:cxn ang="0">
                  <a:pos x="216000" y="18000"/>
                </a:cxn>
                <a:cxn ang="0">
                  <a:pos x="72000" y="162000"/>
                </a:cxn>
                <a:cxn ang="0">
                  <a:pos x="72000" y="468000"/>
                </a:cxn>
                <a:cxn ang="0">
                  <a:pos x="0" y="828000"/>
                </a:cxn>
              </a:cxnLst>
              <a:rect l="0" t="0" r="r" b="b"/>
              <a:pathLst>
                <a:path w="810000" h="1260000">
                  <a:moveTo>
                    <a:pt x="0" y="828000"/>
                  </a:moveTo>
                  <a:lnTo>
                    <a:pt x="234000" y="1026000"/>
                  </a:lnTo>
                  <a:lnTo>
                    <a:pt x="486000" y="1260000"/>
                  </a:lnTo>
                  <a:lnTo>
                    <a:pt x="810000" y="918000"/>
                  </a:lnTo>
                  <a:lnTo>
                    <a:pt x="630000" y="270000"/>
                  </a:lnTo>
                  <a:lnTo>
                    <a:pt x="540000" y="0"/>
                  </a:lnTo>
                  <a:lnTo>
                    <a:pt x="216000" y="18000"/>
                  </a:lnTo>
                  <a:lnTo>
                    <a:pt x="72000" y="162000"/>
                  </a:lnTo>
                  <a:lnTo>
                    <a:pt x="72000" y="468000"/>
                  </a:lnTo>
                  <a:lnTo>
                    <a:pt x="0" y="828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6" name="Freeform 22"/>
            <p:cNvSpPr>
              <a:spLocks/>
            </p:cNvSpPr>
            <p:nvPr/>
          </p:nvSpPr>
          <p:spPr bwMode="auto">
            <a:xfrm>
              <a:off x="116104350" y="113130150"/>
              <a:ext cx="1026000" cy="1044000"/>
            </a:xfrm>
            <a:custGeom>
              <a:avLst/>
              <a:gdLst/>
              <a:ahLst/>
              <a:cxnLst>
                <a:cxn ang="0">
                  <a:pos x="36000" y="0"/>
                </a:cxn>
                <a:cxn ang="0">
                  <a:pos x="1026000" y="864000"/>
                </a:cxn>
                <a:cxn ang="0">
                  <a:pos x="918000" y="1044000"/>
                </a:cxn>
                <a:cxn ang="0">
                  <a:pos x="0" y="432000"/>
                </a:cxn>
                <a:cxn ang="0">
                  <a:pos x="36000" y="0"/>
                </a:cxn>
              </a:cxnLst>
              <a:rect l="0" t="0" r="r" b="b"/>
              <a:pathLst>
                <a:path w="1026000" h="1044000">
                  <a:moveTo>
                    <a:pt x="36000" y="0"/>
                  </a:moveTo>
                  <a:lnTo>
                    <a:pt x="1026000" y="864000"/>
                  </a:lnTo>
                  <a:lnTo>
                    <a:pt x="918000" y="1044000"/>
                  </a:lnTo>
                  <a:lnTo>
                    <a:pt x="0" y="432000"/>
                  </a:lnTo>
                  <a:lnTo>
                    <a:pt x="36000" y="0"/>
                  </a:lnTo>
                  <a:close/>
                </a:path>
              </a:pathLst>
            </a:custGeom>
            <a:solidFill>
              <a:srgbClr val="5E6562"/>
            </a:solidFill>
            <a:ln w="9525" cap="flat">
              <a:solidFill>
                <a:srgbClr val="5E6562"/>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7" name="Freeform 23"/>
            <p:cNvSpPr>
              <a:spLocks/>
            </p:cNvSpPr>
            <p:nvPr/>
          </p:nvSpPr>
          <p:spPr bwMode="auto">
            <a:xfrm>
              <a:off x="116176350" y="112968150"/>
              <a:ext cx="1098000" cy="990000"/>
            </a:xfrm>
            <a:custGeom>
              <a:avLst/>
              <a:gdLst/>
              <a:ahLst/>
              <a:cxnLst>
                <a:cxn ang="0">
                  <a:pos x="72000" y="0"/>
                </a:cxn>
                <a:cxn ang="0">
                  <a:pos x="1098000" y="900000"/>
                </a:cxn>
                <a:cxn ang="0">
                  <a:pos x="954000" y="990000"/>
                </a:cxn>
                <a:cxn ang="0">
                  <a:pos x="0" y="144000"/>
                </a:cxn>
                <a:cxn ang="0">
                  <a:pos x="72000" y="0"/>
                </a:cxn>
              </a:cxnLst>
              <a:rect l="0" t="0" r="r" b="b"/>
              <a:pathLst>
                <a:path w="1098000" h="990000">
                  <a:moveTo>
                    <a:pt x="72000" y="0"/>
                  </a:moveTo>
                  <a:lnTo>
                    <a:pt x="1098000" y="900000"/>
                  </a:lnTo>
                  <a:lnTo>
                    <a:pt x="954000" y="990000"/>
                  </a:lnTo>
                  <a:lnTo>
                    <a:pt x="0" y="144000"/>
                  </a:lnTo>
                  <a:lnTo>
                    <a:pt x="72000" y="0"/>
                  </a:lnTo>
                  <a:close/>
                </a:path>
              </a:pathLst>
            </a:custGeom>
            <a:solidFill>
              <a:srgbClr val="B1A8A4"/>
            </a:solidFill>
            <a:ln w="9525" cap="flat">
              <a:solidFill>
                <a:srgbClr val="B1A8A4"/>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8" name="Freeform 24"/>
            <p:cNvSpPr>
              <a:spLocks/>
            </p:cNvSpPr>
            <p:nvPr/>
          </p:nvSpPr>
          <p:spPr bwMode="auto">
            <a:xfrm>
              <a:off x="116842350" y="113382150"/>
              <a:ext cx="342000" cy="378000"/>
            </a:xfrm>
            <a:custGeom>
              <a:avLst/>
              <a:gdLst/>
              <a:ahLst/>
              <a:cxnLst>
                <a:cxn ang="0">
                  <a:pos x="0" y="90000"/>
                </a:cxn>
                <a:cxn ang="0">
                  <a:pos x="324000" y="378000"/>
                </a:cxn>
                <a:cxn ang="0">
                  <a:pos x="342000" y="36000"/>
                </a:cxn>
                <a:cxn ang="0">
                  <a:pos x="36000" y="0"/>
                </a:cxn>
                <a:cxn ang="0">
                  <a:pos x="0" y="90000"/>
                </a:cxn>
              </a:cxnLst>
              <a:rect l="0" t="0" r="r" b="b"/>
              <a:pathLst>
                <a:path w="342000" h="378000">
                  <a:moveTo>
                    <a:pt x="0" y="90000"/>
                  </a:moveTo>
                  <a:lnTo>
                    <a:pt x="324000" y="378000"/>
                  </a:lnTo>
                  <a:lnTo>
                    <a:pt x="342000" y="36000"/>
                  </a:lnTo>
                  <a:lnTo>
                    <a:pt x="36000" y="0"/>
                  </a:lnTo>
                  <a:lnTo>
                    <a:pt x="0" y="90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grpSp>
      <p:pic>
        <p:nvPicPr>
          <p:cNvPr id="9" name="Picture 25"/>
          <p:cNvPicPr>
            <a:picLocks noChangeAspect="1" noChangeArrowheads="1"/>
          </p:cNvPicPr>
          <p:nvPr/>
        </p:nvPicPr>
        <p:blipFill>
          <a:blip r:embed="rId3" cstate="print"/>
          <a:srcRect/>
          <a:stretch>
            <a:fillRect/>
          </a:stretch>
        </p:blipFill>
        <p:spPr bwMode="auto">
          <a:xfrm rot="1491304">
            <a:off x="10947139" y="5266375"/>
            <a:ext cx="1060824" cy="947311"/>
          </a:xfrm>
          <a:prstGeom prst="rect">
            <a:avLst/>
          </a:prstGeom>
          <a:noFill/>
          <a:ln w="9525" algn="in">
            <a:noFill/>
            <a:miter lim="800000"/>
            <a:headEnd/>
            <a:tailEnd/>
          </a:ln>
          <a:effectLst/>
        </p:spPr>
      </p:pic>
    </p:spTree>
    <p:extLst>
      <p:ext uri="{BB962C8B-B14F-4D97-AF65-F5344CB8AC3E}">
        <p14:creationId xmlns:p14="http://schemas.microsoft.com/office/powerpoint/2010/main" val="33701984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cstate="print"/>
          <a:stretch>
            <a:fillRect/>
          </a:stretch>
        </p:blipFill>
        <p:spPr>
          <a:xfrm>
            <a:off x="0" y="47625"/>
            <a:ext cx="12192000" cy="6762750"/>
          </a:xfrm>
          <a:prstGeom prst="rect">
            <a:avLst/>
          </a:prstGeom>
        </p:spPr>
      </p:pic>
      <p:sp>
        <p:nvSpPr>
          <p:cNvPr id="3"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grpSp>
        <p:nvGrpSpPr>
          <p:cNvPr id="4" name="Group 20"/>
          <p:cNvGrpSpPr>
            <a:grpSpLocks/>
          </p:cNvGrpSpPr>
          <p:nvPr/>
        </p:nvGrpSpPr>
        <p:grpSpPr bwMode="auto">
          <a:xfrm>
            <a:off x="11011647" y="4910008"/>
            <a:ext cx="971176" cy="1481008"/>
            <a:chOff x="116104350" y="112176150"/>
            <a:chExt cx="1170000" cy="1998000"/>
          </a:xfrm>
        </p:grpSpPr>
        <p:sp>
          <p:nvSpPr>
            <p:cNvPr id="5" name="Freeform 21"/>
            <p:cNvSpPr>
              <a:spLocks/>
            </p:cNvSpPr>
            <p:nvPr/>
          </p:nvSpPr>
          <p:spPr bwMode="auto">
            <a:xfrm>
              <a:off x="116302350" y="112176150"/>
              <a:ext cx="810000" cy="1260000"/>
            </a:xfrm>
            <a:custGeom>
              <a:avLst/>
              <a:gdLst/>
              <a:ahLst/>
              <a:cxnLst>
                <a:cxn ang="0">
                  <a:pos x="0" y="828000"/>
                </a:cxn>
                <a:cxn ang="0">
                  <a:pos x="234000" y="1026000"/>
                </a:cxn>
                <a:cxn ang="0">
                  <a:pos x="486000" y="1260000"/>
                </a:cxn>
                <a:cxn ang="0">
                  <a:pos x="810000" y="918000"/>
                </a:cxn>
                <a:cxn ang="0">
                  <a:pos x="630000" y="270000"/>
                </a:cxn>
                <a:cxn ang="0">
                  <a:pos x="540000" y="0"/>
                </a:cxn>
                <a:cxn ang="0">
                  <a:pos x="216000" y="18000"/>
                </a:cxn>
                <a:cxn ang="0">
                  <a:pos x="72000" y="162000"/>
                </a:cxn>
                <a:cxn ang="0">
                  <a:pos x="72000" y="468000"/>
                </a:cxn>
                <a:cxn ang="0">
                  <a:pos x="0" y="828000"/>
                </a:cxn>
              </a:cxnLst>
              <a:rect l="0" t="0" r="r" b="b"/>
              <a:pathLst>
                <a:path w="810000" h="1260000">
                  <a:moveTo>
                    <a:pt x="0" y="828000"/>
                  </a:moveTo>
                  <a:lnTo>
                    <a:pt x="234000" y="1026000"/>
                  </a:lnTo>
                  <a:lnTo>
                    <a:pt x="486000" y="1260000"/>
                  </a:lnTo>
                  <a:lnTo>
                    <a:pt x="810000" y="918000"/>
                  </a:lnTo>
                  <a:lnTo>
                    <a:pt x="630000" y="270000"/>
                  </a:lnTo>
                  <a:lnTo>
                    <a:pt x="540000" y="0"/>
                  </a:lnTo>
                  <a:lnTo>
                    <a:pt x="216000" y="18000"/>
                  </a:lnTo>
                  <a:lnTo>
                    <a:pt x="72000" y="162000"/>
                  </a:lnTo>
                  <a:lnTo>
                    <a:pt x="72000" y="468000"/>
                  </a:lnTo>
                  <a:lnTo>
                    <a:pt x="0" y="828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6" name="Freeform 22"/>
            <p:cNvSpPr>
              <a:spLocks/>
            </p:cNvSpPr>
            <p:nvPr/>
          </p:nvSpPr>
          <p:spPr bwMode="auto">
            <a:xfrm>
              <a:off x="116104350" y="113130150"/>
              <a:ext cx="1026000" cy="1044000"/>
            </a:xfrm>
            <a:custGeom>
              <a:avLst/>
              <a:gdLst/>
              <a:ahLst/>
              <a:cxnLst>
                <a:cxn ang="0">
                  <a:pos x="36000" y="0"/>
                </a:cxn>
                <a:cxn ang="0">
                  <a:pos x="1026000" y="864000"/>
                </a:cxn>
                <a:cxn ang="0">
                  <a:pos x="918000" y="1044000"/>
                </a:cxn>
                <a:cxn ang="0">
                  <a:pos x="0" y="432000"/>
                </a:cxn>
                <a:cxn ang="0">
                  <a:pos x="36000" y="0"/>
                </a:cxn>
              </a:cxnLst>
              <a:rect l="0" t="0" r="r" b="b"/>
              <a:pathLst>
                <a:path w="1026000" h="1044000">
                  <a:moveTo>
                    <a:pt x="36000" y="0"/>
                  </a:moveTo>
                  <a:lnTo>
                    <a:pt x="1026000" y="864000"/>
                  </a:lnTo>
                  <a:lnTo>
                    <a:pt x="918000" y="1044000"/>
                  </a:lnTo>
                  <a:lnTo>
                    <a:pt x="0" y="432000"/>
                  </a:lnTo>
                  <a:lnTo>
                    <a:pt x="36000" y="0"/>
                  </a:lnTo>
                  <a:close/>
                </a:path>
              </a:pathLst>
            </a:custGeom>
            <a:solidFill>
              <a:srgbClr val="5E6562"/>
            </a:solidFill>
            <a:ln w="9525" cap="flat">
              <a:solidFill>
                <a:srgbClr val="5E6562"/>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7" name="Freeform 23"/>
            <p:cNvSpPr>
              <a:spLocks/>
            </p:cNvSpPr>
            <p:nvPr/>
          </p:nvSpPr>
          <p:spPr bwMode="auto">
            <a:xfrm>
              <a:off x="116176350" y="112968150"/>
              <a:ext cx="1098000" cy="990000"/>
            </a:xfrm>
            <a:custGeom>
              <a:avLst/>
              <a:gdLst/>
              <a:ahLst/>
              <a:cxnLst>
                <a:cxn ang="0">
                  <a:pos x="72000" y="0"/>
                </a:cxn>
                <a:cxn ang="0">
                  <a:pos x="1098000" y="900000"/>
                </a:cxn>
                <a:cxn ang="0">
                  <a:pos x="954000" y="990000"/>
                </a:cxn>
                <a:cxn ang="0">
                  <a:pos x="0" y="144000"/>
                </a:cxn>
                <a:cxn ang="0">
                  <a:pos x="72000" y="0"/>
                </a:cxn>
              </a:cxnLst>
              <a:rect l="0" t="0" r="r" b="b"/>
              <a:pathLst>
                <a:path w="1098000" h="990000">
                  <a:moveTo>
                    <a:pt x="72000" y="0"/>
                  </a:moveTo>
                  <a:lnTo>
                    <a:pt x="1098000" y="900000"/>
                  </a:lnTo>
                  <a:lnTo>
                    <a:pt x="954000" y="990000"/>
                  </a:lnTo>
                  <a:lnTo>
                    <a:pt x="0" y="144000"/>
                  </a:lnTo>
                  <a:lnTo>
                    <a:pt x="72000" y="0"/>
                  </a:lnTo>
                  <a:close/>
                </a:path>
              </a:pathLst>
            </a:custGeom>
            <a:solidFill>
              <a:srgbClr val="B1A8A4"/>
            </a:solidFill>
            <a:ln w="9525" cap="flat">
              <a:solidFill>
                <a:srgbClr val="B1A8A4"/>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8" name="Freeform 24"/>
            <p:cNvSpPr>
              <a:spLocks/>
            </p:cNvSpPr>
            <p:nvPr/>
          </p:nvSpPr>
          <p:spPr bwMode="auto">
            <a:xfrm>
              <a:off x="116842350" y="113382150"/>
              <a:ext cx="342000" cy="378000"/>
            </a:xfrm>
            <a:custGeom>
              <a:avLst/>
              <a:gdLst/>
              <a:ahLst/>
              <a:cxnLst>
                <a:cxn ang="0">
                  <a:pos x="0" y="90000"/>
                </a:cxn>
                <a:cxn ang="0">
                  <a:pos x="324000" y="378000"/>
                </a:cxn>
                <a:cxn ang="0">
                  <a:pos x="342000" y="36000"/>
                </a:cxn>
                <a:cxn ang="0">
                  <a:pos x="36000" y="0"/>
                </a:cxn>
                <a:cxn ang="0">
                  <a:pos x="0" y="90000"/>
                </a:cxn>
              </a:cxnLst>
              <a:rect l="0" t="0" r="r" b="b"/>
              <a:pathLst>
                <a:path w="342000" h="378000">
                  <a:moveTo>
                    <a:pt x="0" y="90000"/>
                  </a:moveTo>
                  <a:lnTo>
                    <a:pt x="324000" y="378000"/>
                  </a:lnTo>
                  <a:lnTo>
                    <a:pt x="342000" y="36000"/>
                  </a:lnTo>
                  <a:lnTo>
                    <a:pt x="36000" y="0"/>
                  </a:lnTo>
                  <a:lnTo>
                    <a:pt x="0" y="90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grpSp>
      <p:pic>
        <p:nvPicPr>
          <p:cNvPr id="9" name="Picture 25"/>
          <p:cNvPicPr>
            <a:picLocks noChangeAspect="1" noChangeArrowheads="1"/>
          </p:cNvPicPr>
          <p:nvPr/>
        </p:nvPicPr>
        <p:blipFill>
          <a:blip r:embed="rId4" cstate="print"/>
          <a:srcRect/>
          <a:stretch>
            <a:fillRect/>
          </a:stretch>
        </p:blipFill>
        <p:spPr bwMode="auto">
          <a:xfrm rot="1491304">
            <a:off x="10947139" y="5266375"/>
            <a:ext cx="1060824" cy="947311"/>
          </a:xfrm>
          <a:prstGeom prst="rect">
            <a:avLst/>
          </a:prstGeom>
          <a:noFill/>
          <a:ln w="9525" algn="in">
            <a:noFill/>
            <a:miter lim="800000"/>
            <a:headEnd/>
            <a:tailEnd/>
          </a:ln>
          <a:effectLst/>
        </p:spPr>
      </p:pic>
    </p:spTree>
    <p:extLst>
      <p:ext uri="{BB962C8B-B14F-4D97-AF65-F5344CB8AC3E}">
        <p14:creationId xmlns:p14="http://schemas.microsoft.com/office/powerpoint/2010/main" val="7982298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cstate="print"/>
          <a:stretch>
            <a:fillRect/>
          </a:stretch>
        </p:blipFill>
        <p:spPr>
          <a:xfrm>
            <a:off x="0" y="-1"/>
            <a:ext cx="12192000" cy="6858002"/>
          </a:xfrm>
          <a:prstGeom prst="rect">
            <a:avLst/>
          </a:prstGeom>
        </p:spPr>
      </p:pic>
      <p:sp>
        <p:nvSpPr>
          <p:cNvPr id="3"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grpSp>
        <p:nvGrpSpPr>
          <p:cNvPr id="4" name="Group 20"/>
          <p:cNvGrpSpPr>
            <a:grpSpLocks/>
          </p:cNvGrpSpPr>
          <p:nvPr/>
        </p:nvGrpSpPr>
        <p:grpSpPr bwMode="auto">
          <a:xfrm>
            <a:off x="11011647" y="4910008"/>
            <a:ext cx="971176" cy="1481008"/>
            <a:chOff x="116104350" y="112176150"/>
            <a:chExt cx="1170000" cy="1998000"/>
          </a:xfrm>
        </p:grpSpPr>
        <p:sp>
          <p:nvSpPr>
            <p:cNvPr id="5" name="Freeform 21"/>
            <p:cNvSpPr>
              <a:spLocks/>
            </p:cNvSpPr>
            <p:nvPr/>
          </p:nvSpPr>
          <p:spPr bwMode="auto">
            <a:xfrm>
              <a:off x="116302350" y="112176150"/>
              <a:ext cx="810000" cy="1260000"/>
            </a:xfrm>
            <a:custGeom>
              <a:avLst/>
              <a:gdLst/>
              <a:ahLst/>
              <a:cxnLst>
                <a:cxn ang="0">
                  <a:pos x="0" y="828000"/>
                </a:cxn>
                <a:cxn ang="0">
                  <a:pos x="234000" y="1026000"/>
                </a:cxn>
                <a:cxn ang="0">
                  <a:pos x="486000" y="1260000"/>
                </a:cxn>
                <a:cxn ang="0">
                  <a:pos x="810000" y="918000"/>
                </a:cxn>
                <a:cxn ang="0">
                  <a:pos x="630000" y="270000"/>
                </a:cxn>
                <a:cxn ang="0">
                  <a:pos x="540000" y="0"/>
                </a:cxn>
                <a:cxn ang="0">
                  <a:pos x="216000" y="18000"/>
                </a:cxn>
                <a:cxn ang="0">
                  <a:pos x="72000" y="162000"/>
                </a:cxn>
                <a:cxn ang="0">
                  <a:pos x="72000" y="468000"/>
                </a:cxn>
                <a:cxn ang="0">
                  <a:pos x="0" y="828000"/>
                </a:cxn>
              </a:cxnLst>
              <a:rect l="0" t="0" r="r" b="b"/>
              <a:pathLst>
                <a:path w="810000" h="1260000">
                  <a:moveTo>
                    <a:pt x="0" y="828000"/>
                  </a:moveTo>
                  <a:lnTo>
                    <a:pt x="234000" y="1026000"/>
                  </a:lnTo>
                  <a:lnTo>
                    <a:pt x="486000" y="1260000"/>
                  </a:lnTo>
                  <a:lnTo>
                    <a:pt x="810000" y="918000"/>
                  </a:lnTo>
                  <a:lnTo>
                    <a:pt x="630000" y="270000"/>
                  </a:lnTo>
                  <a:lnTo>
                    <a:pt x="540000" y="0"/>
                  </a:lnTo>
                  <a:lnTo>
                    <a:pt x="216000" y="18000"/>
                  </a:lnTo>
                  <a:lnTo>
                    <a:pt x="72000" y="162000"/>
                  </a:lnTo>
                  <a:lnTo>
                    <a:pt x="72000" y="468000"/>
                  </a:lnTo>
                  <a:lnTo>
                    <a:pt x="0" y="828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6" name="Freeform 22"/>
            <p:cNvSpPr>
              <a:spLocks/>
            </p:cNvSpPr>
            <p:nvPr/>
          </p:nvSpPr>
          <p:spPr bwMode="auto">
            <a:xfrm>
              <a:off x="116104350" y="113130150"/>
              <a:ext cx="1026000" cy="1044000"/>
            </a:xfrm>
            <a:custGeom>
              <a:avLst/>
              <a:gdLst/>
              <a:ahLst/>
              <a:cxnLst>
                <a:cxn ang="0">
                  <a:pos x="36000" y="0"/>
                </a:cxn>
                <a:cxn ang="0">
                  <a:pos x="1026000" y="864000"/>
                </a:cxn>
                <a:cxn ang="0">
                  <a:pos x="918000" y="1044000"/>
                </a:cxn>
                <a:cxn ang="0">
                  <a:pos x="0" y="432000"/>
                </a:cxn>
                <a:cxn ang="0">
                  <a:pos x="36000" y="0"/>
                </a:cxn>
              </a:cxnLst>
              <a:rect l="0" t="0" r="r" b="b"/>
              <a:pathLst>
                <a:path w="1026000" h="1044000">
                  <a:moveTo>
                    <a:pt x="36000" y="0"/>
                  </a:moveTo>
                  <a:lnTo>
                    <a:pt x="1026000" y="864000"/>
                  </a:lnTo>
                  <a:lnTo>
                    <a:pt x="918000" y="1044000"/>
                  </a:lnTo>
                  <a:lnTo>
                    <a:pt x="0" y="432000"/>
                  </a:lnTo>
                  <a:lnTo>
                    <a:pt x="36000" y="0"/>
                  </a:lnTo>
                  <a:close/>
                </a:path>
              </a:pathLst>
            </a:custGeom>
            <a:solidFill>
              <a:srgbClr val="5E6562"/>
            </a:solidFill>
            <a:ln w="9525" cap="flat">
              <a:solidFill>
                <a:srgbClr val="5E6562"/>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7" name="Freeform 23"/>
            <p:cNvSpPr>
              <a:spLocks/>
            </p:cNvSpPr>
            <p:nvPr/>
          </p:nvSpPr>
          <p:spPr bwMode="auto">
            <a:xfrm>
              <a:off x="116176350" y="112968150"/>
              <a:ext cx="1098000" cy="990000"/>
            </a:xfrm>
            <a:custGeom>
              <a:avLst/>
              <a:gdLst/>
              <a:ahLst/>
              <a:cxnLst>
                <a:cxn ang="0">
                  <a:pos x="72000" y="0"/>
                </a:cxn>
                <a:cxn ang="0">
                  <a:pos x="1098000" y="900000"/>
                </a:cxn>
                <a:cxn ang="0">
                  <a:pos x="954000" y="990000"/>
                </a:cxn>
                <a:cxn ang="0">
                  <a:pos x="0" y="144000"/>
                </a:cxn>
                <a:cxn ang="0">
                  <a:pos x="72000" y="0"/>
                </a:cxn>
              </a:cxnLst>
              <a:rect l="0" t="0" r="r" b="b"/>
              <a:pathLst>
                <a:path w="1098000" h="990000">
                  <a:moveTo>
                    <a:pt x="72000" y="0"/>
                  </a:moveTo>
                  <a:lnTo>
                    <a:pt x="1098000" y="900000"/>
                  </a:lnTo>
                  <a:lnTo>
                    <a:pt x="954000" y="990000"/>
                  </a:lnTo>
                  <a:lnTo>
                    <a:pt x="0" y="144000"/>
                  </a:lnTo>
                  <a:lnTo>
                    <a:pt x="72000" y="0"/>
                  </a:lnTo>
                  <a:close/>
                </a:path>
              </a:pathLst>
            </a:custGeom>
            <a:solidFill>
              <a:srgbClr val="B1A8A4"/>
            </a:solidFill>
            <a:ln w="9525" cap="flat">
              <a:solidFill>
                <a:srgbClr val="B1A8A4"/>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8" name="Freeform 24"/>
            <p:cNvSpPr>
              <a:spLocks/>
            </p:cNvSpPr>
            <p:nvPr/>
          </p:nvSpPr>
          <p:spPr bwMode="auto">
            <a:xfrm>
              <a:off x="116842350" y="113382150"/>
              <a:ext cx="342000" cy="378000"/>
            </a:xfrm>
            <a:custGeom>
              <a:avLst/>
              <a:gdLst/>
              <a:ahLst/>
              <a:cxnLst>
                <a:cxn ang="0">
                  <a:pos x="0" y="90000"/>
                </a:cxn>
                <a:cxn ang="0">
                  <a:pos x="324000" y="378000"/>
                </a:cxn>
                <a:cxn ang="0">
                  <a:pos x="342000" y="36000"/>
                </a:cxn>
                <a:cxn ang="0">
                  <a:pos x="36000" y="0"/>
                </a:cxn>
                <a:cxn ang="0">
                  <a:pos x="0" y="90000"/>
                </a:cxn>
              </a:cxnLst>
              <a:rect l="0" t="0" r="r" b="b"/>
              <a:pathLst>
                <a:path w="342000" h="378000">
                  <a:moveTo>
                    <a:pt x="0" y="90000"/>
                  </a:moveTo>
                  <a:lnTo>
                    <a:pt x="324000" y="378000"/>
                  </a:lnTo>
                  <a:lnTo>
                    <a:pt x="342000" y="36000"/>
                  </a:lnTo>
                  <a:lnTo>
                    <a:pt x="36000" y="0"/>
                  </a:lnTo>
                  <a:lnTo>
                    <a:pt x="0" y="90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grpSp>
      <p:pic>
        <p:nvPicPr>
          <p:cNvPr id="9" name="Picture 25"/>
          <p:cNvPicPr>
            <a:picLocks noChangeAspect="1" noChangeArrowheads="1"/>
          </p:cNvPicPr>
          <p:nvPr/>
        </p:nvPicPr>
        <p:blipFill>
          <a:blip r:embed="rId4" cstate="print"/>
          <a:srcRect/>
          <a:stretch>
            <a:fillRect/>
          </a:stretch>
        </p:blipFill>
        <p:spPr bwMode="auto">
          <a:xfrm rot="1491304">
            <a:off x="10947139" y="5266375"/>
            <a:ext cx="1060824" cy="947311"/>
          </a:xfrm>
          <a:prstGeom prst="rect">
            <a:avLst/>
          </a:prstGeom>
          <a:noFill/>
          <a:ln w="9525" algn="in">
            <a:noFill/>
            <a:miter lim="800000"/>
            <a:headEnd/>
            <a:tailEnd/>
          </a:ln>
          <a:effectLst/>
        </p:spPr>
      </p:pic>
    </p:spTree>
    <p:extLst>
      <p:ext uri="{BB962C8B-B14F-4D97-AF65-F5344CB8AC3E}">
        <p14:creationId xmlns:p14="http://schemas.microsoft.com/office/powerpoint/2010/main" val="11387491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cstate="print"/>
          <a:stretch>
            <a:fillRect/>
          </a:stretch>
        </p:blipFill>
        <p:spPr>
          <a:xfrm>
            <a:off x="0" y="31822"/>
            <a:ext cx="12192000" cy="6826178"/>
          </a:xfrm>
          <a:prstGeom prst="rect">
            <a:avLst/>
          </a:prstGeom>
        </p:spPr>
      </p:pic>
      <p:sp>
        <p:nvSpPr>
          <p:cNvPr id="3"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grpSp>
        <p:nvGrpSpPr>
          <p:cNvPr id="4" name="Group 20"/>
          <p:cNvGrpSpPr>
            <a:grpSpLocks/>
          </p:cNvGrpSpPr>
          <p:nvPr/>
        </p:nvGrpSpPr>
        <p:grpSpPr bwMode="auto">
          <a:xfrm>
            <a:off x="11011647" y="4910008"/>
            <a:ext cx="971176" cy="1481008"/>
            <a:chOff x="116104350" y="112176150"/>
            <a:chExt cx="1170000" cy="1998000"/>
          </a:xfrm>
        </p:grpSpPr>
        <p:sp>
          <p:nvSpPr>
            <p:cNvPr id="5" name="Freeform 21"/>
            <p:cNvSpPr>
              <a:spLocks/>
            </p:cNvSpPr>
            <p:nvPr/>
          </p:nvSpPr>
          <p:spPr bwMode="auto">
            <a:xfrm>
              <a:off x="116302350" y="112176150"/>
              <a:ext cx="810000" cy="1260000"/>
            </a:xfrm>
            <a:custGeom>
              <a:avLst/>
              <a:gdLst/>
              <a:ahLst/>
              <a:cxnLst>
                <a:cxn ang="0">
                  <a:pos x="0" y="828000"/>
                </a:cxn>
                <a:cxn ang="0">
                  <a:pos x="234000" y="1026000"/>
                </a:cxn>
                <a:cxn ang="0">
                  <a:pos x="486000" y="1260000"/>
                </a:cxn>
                <a:cxn ang="0">
                  <a:pos x="810000" y="918000"/>
                </a:cxn>
                <a:cxn ang="0">
                  <a:pos x="630000" y="270000"/>
                </a:cxn>
                <a:cxn ang="0">
                  <a:pos x="540000" y="0"/>
                </a:cxn>
                <a:cxn ang="0">
                  <a:pos x="216000" y="18000"/>
                </a:cxn>
                <a:cxn ang="0">
                  <a:pos x="72000" y="162000"/>
                </a:cxn>
                <a:cxn ang="0">
                  <a:pos x="72000" y="468000"/>
                </a:cxn>
                <a:cxn ang="0">
                  <a:pos x="0" y="828000"/>
                </a:cxn>
              </a:cxnLst>
              <a:rect l="0" t="0" r="r" b="b"/>
              <a:pathLst>
                <a:path w="810000" h="1260000">
                  <a:moveTo>
                    <a:pt x="0" y="828000"/>
                  </a:moveTo>
                  <a:lnTo>
                    <a:pt x="234000" y="1026000"/>
                  </a:lnTo>
                  <a:lnTo>
                    <a:pt x="486000" y="1260000"/>
                  </a:lnTo>
                  <a:lnTo>
                    <a:pt x="810000" y="918000"/>
                  </a:lnTo>
                  <a:lnTo>
                    <a:pt x="630000" y="270000"/>
                  </a:lnTo>
                  <a:lnTo>
                    <a:pt x="540000" y="0"/>
                  </a:lnTo>
                  <a:lnTo>
                    <a:pt x="216000" y="18000"/>
                  </a:lnTo>
                  <a:lnTo>
                    <a:pt x="72000" y="162000"/>
                  </a:lnTo>
                  <a:lnTo>
                    <a:pt x="72000" y="468000"/>
                  </a:lnTo>
                  <a:lnTo>
                    <a:pt x="0" y="828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6" name="Freeform 22"/>
            <p:cNvSpPr>
              <a:spLocks/>
            </p:cNvSpPr>
            <p:nvPr/>
          </p:nvSpPr>
          <p:spPr bwMode="auto">
            <a:xfrm>
              <a:off x="116104350" y="113130150"/>
              <a:ext cx="1026000" cy="1044000"/>
            </a:xfrm>
            <a:custGeom>
              <a:avLst/>
              <a:gdLst/>
              <a:ahLst/>
              <a:cxnLst>
                <a:cxn ang="0">
                  <a:pos x="36000" y="0"/>
                </a:cxn>
                <a:cxn ang="0">
                  <a:pos x="1026000" y="864000"/>
                </a:cxn>
                <a:cxn ang="0">
                  <a:pos x="918000" y="1044000"/>
                </a:cxn>
                <a:cxn ang="0">
                  <a:pos x="0" y="432000"/>
                </a:cxn>
                <a:cxn ang="0">
                  <a:pos x="36000" y="0"/>
                </a:cxn>
              </a:cxnLst>
              <a:rect l="0" t="0" r="r" b="b"/>
              <a:pathLst>
                <a:path w="1026000" h="1044000">
                  <a:moveTo>
                    <a:pt x="36000" y="0"/>
                  </a:moveTo>
                  <a:lnTo>
                    <a:pt x="1026000" y="864000"/>
                  </a:lnTo>
                  <a:lnTo>
                    <a:pt x="918000" y="1044000"/>
                  </a:lnTo>
                  <a:lnTo>
                    <a:pt x="0" y="432000"/>
                  </a:lnTo>
                  <a:lnTo>
                    <a:pt x="36000" y="0"/>
                  </a:lnTo>
                  <a:close/>
                </a:path>
              </a:pathLst>
            </a:custGeom>
            <a:solidFill>
              <a:srgbClr val="5E6562"/>
            </a:solidFill>
            <a:ln w="9525" cap="flat">
              <a:solidFill>
                <a:srgbClr val="5E6562"/>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7" name="Freeform 23"/>
            <p:cNvSpPr>
              <a:spLocks/>
            </p:cNvSpPr>
            <p:nvPr/>
          </p:nvSpPr>
          <p:spPr bwMode="auto">
            <a:xfrm>
              <a:off x="116176350" y="112968150"/>
              <a:ext cx="1098000" cy="990000"/>
            </a:xfrm>
            <a:custGeom>
              <a:avLst/>
              <a:gdLst/>
              <a:ahLst/>
              <a:cxnLst>
                <a:cxn ang="0">
                  <a:pos x="72000" y="0"/>
                </a:cxn>
                <a:cxn ang="0">
                  <a:pos x="1098000" y="900000"/>
                </a:cxn>
                <a:cxn ang="0">
                  <a:pos x="954000" y="990000"/>
                </a:cxn>
                <a:cxn ang="0">
                  <a:pos x="0" y="144000"/>
                </a:cxn>
                <a:cxn ang="0">
                  <a:pos x="72000" y="0"/>
                </a:cxn>
              </a:cxnLst>
              <a:rect l="0" t="0" r="r" b="b"/>
              <a:pathLst>
                <a:path w="1098000" h="990000">
                  <a:moveTo>
                    <a:pt x="72000" y="0"/>
                  </a:moveTo>
                  <a:lnTo>
                    <a:pt x="1098000" y="900000"/>
                  </a:lnTo>
                  <a:lnTo>
                    <a:pt x="954000" y="990000"/>
                  </a:lnTo>
                  <a:lnTo>
                    <a:pt x="0" y="144000"/>
                  </a:lnTo>
                  <a:lnTo>
                    <a:pt x="72000" y="0"/>
                  </a:lnTo>
                  <a:close/>
                </a:path>
              </a:pathLst>
            </a:custGeom>
            <a:solidFill>
              <a:srgbClr val="B1A8A4"/>
            </a:solidFill>
            <a:ln w="9525" cap="flat">
              <a:solidFill>
                <a:srgbClr val="B1A8A4"/>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8" name="Freeform 24"/>
            <p:cNvSpPr>
              <a:spLocks/>
            </p:cNvSpPr>
            <p:nvPr/>
          </p:nvSpPr>
          <p:spPr bwMode="auto">
            <a:xfrm>
              <a:off x="116842350" y="113382150"/>
              <a:ext cx="342000" cy="378000"/>
            </a:xfrm>
            <a:custGeom>
              <a:avLst/>
              <a:gdLst/>
              <a:ahLst/>
              <a:cxnLst>
                <a:cxn ang="0">
                  <a:pos x="0" y="90000"/>
                </a:cxn>
                <a:cxn ang="0">
                  <a:pos x="324000" y="378000"/>
                </a:cxn>
                <a:cxn ang="0">
                  <a:pos x="342000" y="36000"/>
                </a:cxn>
                <a:cxn ang="0">
                  <a:pos x="36000" y="0"/>
                </a:cxn>
                <a:cxn ang="0">
                  <a:pos x="0" y="90000"/>
                </a:cxn>
              </a:cxnLst>
              <a:rect l="0" t="0" r="r" b="b"/>
              <a:pathLst>
                <a:path w="342000" h="378000">
                  <a:moveTo>
                    <a:pt x="0" y="90000"/>
                  </a:moveTo>
                  <a:lnTo>
                    <a:pt x="324000" y="378000"/>
                  </a:lnTo>
                  <a:lnTo>
                    <a:pt x="342000" y="36000"/>
                  </a:lnTo>
                  <a:lnTo>
                    <a:pt x="36000" y="0"/>
                  </a:lnTo>
                  <a:lnTo>
                    <a:pt x="0" y="90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grpSp>
      <p:pic>
        <p:nvPicPr>
          <p:cNvPr id="9" name="Picture 25"/>
          <p:cNvPicPr>
            <a:picLocks noChangeAspect="1" noChangeArrowheads="1"/>
          </p:cNvPicPr>
          <p:nvPr/>
        </p:nvPicPr>
        <p:blipFill>
          <a:blip r:embed="rId4" cstate="print"/>
          <a:srcRect/>
          <a:stretch>
            <a:fillRect/>
          </a:stretch>
        </p:blipFill>
        <p:spPr bwMode="auto">
          <a:xfrm rot="1491304">
            <a:off x="10947139" y="5266375"/>
            <a:ext cx="1060824" cy="947311"/>
          </a:xfrm>
          <a:prstGeom prst="rect">
            <a:avLst/>
          </a:prstGeom>
          <a:noFill/>
          <a:ln w="9525" algn="in">
            <a:noFill/>
            <a:miter lim="800000"/>
            <a:headEnd/>
            <a:tailEnd/>
          </a:ln>
          <a:effectLst/>
        </p:spPr>
      </p:pic>
    </p:spTree>
    <p:extLst>
      <p:ext uri="{BB962C8B-B14F-4D97-AF65-F5344CB8AC3E}">
        <p14:creationId xmlns:p14="http://schemas.microsoft.com/office/powerpoint/2010/main" val="1843881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2"/>
          <a:srcRect l="12339"/>
          <a:stretch/>
        </p:blipFill>
        <p:spPr>
          <a:xfrm>
            <a:off x="32084" y="2422358"/>
            <a:ext cx="2656933" cy="3017169"/>
          </a:xfrm>
          <a:prstGeom prst="rect">
            <a:avLst/>
          </a:prstGeom>
        </p:spPr>
      </p:pic>
      <p:pic>
        <p:nvPicPr>
          <p:cNvPr id="3" name="Image 2"/>
          <p:cNvPicPr>
            <a:picLocks noChangeAspect="1"/>
          </p:cNvPicPr>
          <p:nvPr/>
        </p:nvPicPr>
        <p:blipFill>
          <a:blip r:embed="rId3"/>
          <a:stretch>
            <a:fillRect/>
          </a:stretch>
        </p:blipFill>
        <p:spPr>
          <a:xfrm>
            <a:off x="7331241" y="2422358"/>
            <a:ext cx="4087895" cy="2815248"/>
          </a:xfrm>
          <a:prstGeom prst="rect">
            <a:avLst/>
          </a:prstGeom>
        </p:spPr>
      </p:pic>
      <p:pic>
        <p:nvPicPr>
          <p:cNvPr id="4" name="Image 3"/>
          <p:cNvPicPr>
            <a:picLocks noChangeAspect="1"/>
          </p:cNvPicPr>
          <p:nvPr/>
        </p:nvPicPr>
        <p:blipFill>
          <a:blip r:embed="rId4"/>
          <a:stretch>
            <a:fillRect/>
          </a:stretch>
        </p:blipFill>
        <p:spPr>
          <a:xfrm>
            <a:off x="3354805" y="2576153"/>
            <a:ext cx="3543300" cy="2895458"/>
          </a:xfrm>
          <a:prstGeom prst="rect">
            <a:avLst/>
          </a:prstGeom>
        </p:spPr>
      </p:pic>
      <p:sp>
        <p:nvSpPr>
          <p:cNvPr id="6" name="Rectangle 5"/>
          <p:cNvSpPr/>
          <p:nvPr/>
        </p:nvSpPr>
        <p:spPr>
          <a:xfrm>
            <a:off x="240632" y="507014"/>
            <a:ext cx="11790947" cy="400110"/>
          </a:xfrm>
          <a:prstGeom prst="rect">
            <a:avLst/>
          </a:prstGeom>
        </p:spPr>
        <p:txBody>
          <a:bodyPr wrap="square">
            <a:spAutoFit/>
          </a:bodyPr>
          <a:lstStyle/>
          <a:p>
            <a:pPr algn="ctr"/>
            <a:r>
              <a:rPr lang="fr-FR" sz="2000" b="1" dirty="0"/>
              <a:t>Ouïe !</a:t>
            </a:r>
            <a:r>
              <a:rPr lang="fr-FR" sz="2000" b="1" baseline="0" dirty="0"/>
              <a:t> Si on ne freine qu’avec le frein arrière, on risque de déraper et de se retrouver par terre.</a:t>
            </a:r>
            <a:endParaRPr lang="fr-FR" sz="2000" b="1" dirty="0"/>
          </a:p>
        </p:txBody>
      </p:sp>
      <p:sp>
        <p:nvSpPr>
          <p:cNvPr id="7"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15001531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stretch>
            <a:fillRect/>
          </a:stretch>
        </p:blipFill>
        <p:spPr>
          <a:xfrm>
            <a:off x="20850" y="0"/>
            <a:ext cx="12171150" cy="6828020"/>
          </a:xfrm>
          <a:prstGeom prst="rect">
            <a:avLst/>
          </a:prstGeom>
        </p:spPr>
      </p:pic>
      <p:sp>
        <p:nvSpPr>
          <p:cNvPr id="3"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grpSp>
        <p:nvGrpSpPr>
          <p:cNvPr id="4" name="Group 20"/>
          <p:cNvGrpSpPr>
            <a:grpSpLocks/>
          </p:cNvGrpSpPr>
          <p:nvPr/>
        </p:nvGrpSpPr>
        <p:grpSpPr bwMode="auto">
          <a:xfrm>
            <a:off x="11011647" y="4910008"/>
            <a:ext cx="971176" cy="1481008"/>
            <a:chOff x="116104350" y="112176150"/>
            <a:chExt cx="1170000" cy="1998000"/>
          </a:xfrm>
        </p:grpSpPr>
        <p:sp>
          <p:nvSpPr>
            <p:cNvPr id="5" name="Freeform 21"/>
            <p:cNvSpPr>
              <a:spLocks/>
            </p:cNvSpPr>
            <p:nvPr/>
          </p:nvSpPr>
          <p:spPr bwMode="auto">
            <a:xfrm>
              <a:off x="116302350" y="112176150"/>
              <a:ext cx="810000" cy="1260000"/>
            </a:xfrm>
            <a:custGeom>
              <a:avLst/>
              <a:gdLst/>
              <a:ahLst/>
              <a:cxnLst>
                <a:cxn ang="0">
                  <a:pos x="0" y="828000"/>
                </a:cxn>
                <a:cxn ang="0">
                  <a:pos x="234000" y="1026000"/>
                </a:cxn>
                <a:cxn ang="0">
                  <a:pos x="486000" y="1260000"/>
                </a:cxn>
                <a:cxn ang="0">
                  <a:pos x="810000" y="918000"/>
                </a:cxn>
                <a:cxn ang="0">
                  <a:pos x="630000" y="270000"/>
                </a:cxn>
                <a:cxn ang="0">
                  <a:pos x="540000" y="0"/>
                </a:cxn>
                <a:cxn ang="0">
                  <a:pos x="216000" y="18000"/>
                </a:cxn>
                <a:cxn ang="0">
                  <a:pos x="72000" y="162000"/>
                </a:cxn>
                <a:cxn ang="0">
                  <a:pos x="72000" y="468000"/>
                </a:cxn>
                <a:cxn ang="0">
                  <a:pos x="0" y="828000"/>
                </a:cxn>
              </a:cxnLst>
              <a:rect l="0" t="0" r="r" b="b"/>
              <a:pathLst>
                <a:path w="810000" h="1260000">
                  <a:moveTo>
                    <a:pt x="0" y="828000"/>
                  </a:moveTo>
                  <a:lnTo>
                    <a:pt x="234000" y="1026000"/>
                  </a:lnTo>
                  <a:lnTo>
                    <a:pt x="486000" y="1260000"/>
                  </a:lnTo>
                  <a:lnTo>
                    <a:pt x="810000" y="918000"/>
                  </a:lnTo>
                  <a:lnTo>
                    <a:pt x="630000" y="270000"/>
                  </a:lnTo>
                  <a:lnTo>
                    <a:pt x="540000" y="0"/>
                  </a:lnTo>
                  <a:lnTo>
                    <a:pt x="216000" y="18000"/>
                  </a:lnTo>
                  <a:lnTo>
                    <a:pt x="72000" y="162000"/>
                  </a:lnTo>
                  <a:lnTo>
                    <a:pt x="72000" y="468000"/>
                  </a:lnTo>
                  <a:lnTo>
                    <a:pt x="0" y="828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6" name="Freeform 22"/>
            <p:cNvSpPr>
              <a:spLocks/>
            </p:cNvSpPr>
            <p:nvPr/>
          </p:nvSpPr>
          <p:spPr bwMode="auto">
            <a:xfrm>
              <a:off x="116104350" y="113130150"/>
              <a:ext cx="1026000" cy="1044000"/>
            </a:xfrm>
            <a:custGeom>
              <a:avLst/>
              <a:gdLst/>
              <a:ahLst/>
              <a:cxnLst>
                <a:cxn ang="0">
                  <a:pos x="36000" y="0"/>
                </a:cxn>
                <a:cxn ang="0">
                  <a:pos x="1026000" y="864000"/>
                </a:cxn>
                <a:cxn ang="0">
                  <a:pos x="918000" y="1044000"/>
                </a:cxn>
                <a:cxn ang="0">
                  <a:pos x="0" y="432000"/>
                </a:cxn>
                <a:cxn ang="0">
                  <a:pos x="36000" y="0"/>
                </a:cxn>
              </a:cxnLst>
              <a:rect l="0" t="0" r="r" b="b"/>
              <a:pathLst>
                <a:path w="1026000" h="1044000">
                  <a:moveTo>
                    <a:pt x="36000" y="0"/>
                  </a:moveTo>
                  <a:lnTo>
                    <a:pt x="1026000" y="864000"/>
                  </a:lnTo>
                  <a:lnTo>
                    <a:pt x="918000" y="1044000"/>
                  </a:lnTo>
                  <a:lnTo>
                    <a:pt x="0" y="432000"/>
                  </a:lnTo>
                  <a:lnTo>
                    <a:pt x="36000" y="0"/>
                  </a:lnTo>
                  <a:close/>
                </a:path>
              </a:pathLst>
            </a:custGeom>
            <a:solidFill>
              <a:srgbClr val="5E6562"/>
            </a:solidFill>
            <a:ln w="9525" cap="flat">
              <a:solidFill>
                <a:srgbClr val="5E6562"/>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7" name="Freeform 23"/>
            <p:cNvSpPr>
              <a:spLocks/>
            </p:cNvSpPr>
            <p:nvPr/>
          </p:nvSpPr>
          <p:spPr bwMode="auto">
            <a:xfrm>
              <a:off x="116176350" y="112968150"/>
              <a:ext cx="1098000" cy="990000"/>
            </a:xfrm>
            <a:custGeom>
              <a:avLst/>
              <a:gdLst/>
              <a:ahLst/>
              <a:cxnLst>
                <a:cxn ang="0">
                  <a:pos x="72000" y="0"/>
                </a:cxn>
                <a:cxn ang="0">
                  <a:pos x="1098000" y="900000"/>
                </a:cxn>
                <a:cxn ang="0">
                  <a:pos x="954000" y="990000"/>
                </a:cxn>
                <a:cxn ang="0">
                  <a:pos x="0" y="144000"/>
                </a:cxn>
                <a:cxn ang="0">
                  <a:pos x="72000" y="0"/>
                </a:cxn>
              </a:cxnLst>
              <a:rect l="0" t="0" r="r" b="b"/>
              <a:pathLst>
                <a:path w="1098000" h="990000">
                  <a:moveTo>
                    <a:pt x="72000" y="0"/>
                  </a:moveTo>
                  <a:lnTo>
                    <a:pt x="1098000" y="900000"/>
                  </a:lnTo>
                  <a:lnTo>
                    <a:pt x="954000" y="990000"/>
                  </a:lnTo>
                  <a:lnTo>
                    <a:pt x="0" y="144000"/>
                  </a:lnTo>
                  <a:lnTo>
                    <a:pt x="72000" y="0"/>
                  </a:lnTo>
                  <a:close/>
                </a:path>
              </a:pathLst>
            </a:custGeom>
            <a:solidFill>
              <a:srgbClr val="B1A8A4"/>
            </a:solidFill>
            <a:ln w="9525" cap="flat">
              <a:solidFill>
                <a:srgbClr val="B1A8A4"/>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8" name="Freeform 24"/>
            <p:cNvSpPr>
              <a:spLocks/>
            </p:cNvSpPr>
            <p:nvPr/>
          </p:nvSpPr>
          <p:spPr bwMode="auto">
            <a:xfrm>
              <a:off x="116842350" y="113382150"/>
              <a:ext cx="342000" cy="378000"/>
            </a:xfrm>
            <a:custGeom>
              <a:avLst/>
              <a:gdLst/>
              <a:ahLst/>
              <a:cxnLst>
                <a:cxn ang="0">
                  <a:pos x="0" y="90000"/>
                </a:cxn>
                <a:cxn ang="0">
                  <a:pos x="324000" y="378000"/>
                </a:cxn>
                <a:cxn ang="0">
                  <a:pos x="342000" y="36000"/>
                </a:cxn>
                <a:cxn ang="0">
                  <a:pos x="36000" y="0"/>
                </a:cxn>
                <a:cxn ang="0">
                  <a:pos x="0" y="90000"/>
                </a:cxn>
              </a:cxnLst>
              <a:rect l="0" t="0" r="r" b="b"/>
              <a:pathLst>
                <a:path w="342000" h="378000">
                  <a:moveTo>
                    <a:pt x="0" y="90000"/>
                  </a:moveTo>
                  <a:lnTo>
                    <a:pt x="324000" y="378000"/>
                  </a:lnTo>
                  <a:lnTo>
                    <a:pt x="342000" y="36000"/>
                  </a:lnTo>
                  <a:lnTo>
                    <a:pt x="36000" y="0"/>
                  </a:lnTo>
                  <a:lnTo>
                    <a:pt x="0" y="90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grpSp>
      <p:pic>
        <p:nvPicPr>
          <p:cNvPr id="9" name="Picture 25"/>
          <p:cNvPicPr>
            <a:picLocks noChangeAspect="1" noChangeArrowheads="1"/>
          </p:cNvPicPr>
          <p:nvPr/>
        </p:nvPicPr>
        <p:blipFill>
          <a:blip r:embed="rId3" cstate="print"/>
          <a:srcRect/>
          <a:stretch>
            <a:fillRect/>
          </a:stretch>
        </p:blipFill>
        <p:spPr bwMode="auto">
          <a:xfrm rot="1491304">
            <a:off x="10947139" y="5266375"/>
            <a:ext cx="1060824" cy="947311"/>
          </a:xfrm>
          <a:prstGeom prst="rect">
            <a:avLst/>
          </a:prstGeom>
          <a:noFill/>
          <a:ln w="9525" algn="in">
            <a:noFill/>
            <a:miter lim="800000"/>
            <a:headEnd/>
            <a:tailEnd/>
          </a:ln>
          <a:effectLst/>
        </p:spPr>
      </p:pic>
    </p:spTree>
    <p:extLst>
      <p:ext uri="{BB962C8B-B14F-4D97-AF65-F5344CB8AC3E}">
        <p14:creationId xmlns:p14="http://schemas.microsoft.com/office/powerpoint/2010/main" val="868965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stretch>
            <a:fillRect/>
          </a:stretch>
        </p:blipFill>
        <p:spPr>
          <a:xfrm>
            <a:off x="0" y="-1"/>
            <a:ext cx="12192000" cy="6858002"/>
          </a:xfrm>
          <a:prstGeom prst="rect">
            <a:avLst/>
          </a:prstGeom>
        </p:spPr>
      </p:pic>
      <p:sp>
        <p:nvSpPr>
          <p:cNvPr id="3"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grpSp>
        <p:nvGrpSpPr>
          <p:cNvPr id="4" name="Group 20"/>
          <p:cNvGrpSpPr>
            <a:grpSpLocks/>
          </p:cNvGrpSpPr>
          <p:nvPr/>
        </p:nvGrpSpPr>
        <p:grpSpPr bwMode="auto">
          <a:xfrm>
            <a:off x="11011647" y="4910008"/>
            <a:ext cx="971176" cy="1481008"/>
            <a:chOff x="116104350" y="112176150"/>
            <a:chExt cx="1170000" cy="1998000"/>
          </a:xfrm>
        </p:grpSpPr>
        <p:sp>
          <p:nvSpPr>
            <p:cNvPr id="5" name="Freeform 21"/>
            <p:cNvSpPr>
              <a:spLocks/>
            </p:cNvSpPr>
            <p:nvPr/>
          </p:nvSpPr>
          <p:spPr bwMode="auto">
            <a:xfrm>
              <a:off x="116302350" y="112176150"/>
              <a:ext cx="810000" cy="1260000"/>
            </a:xfrm>
            <a:custGeom>
              <a:avLst/>
              <a:gdLst/>
              <a:ahLst/>
              <a:cxnLst>
                <a:cxn ang="0">
                  <a:pos x="0" y="828000"/>
                </a:cxn>
                <a:cxn ang="0">
                  <a:pos x="234000" y="1026000"/>
                </a:cxn>
                <a:cxn ang="0">
                  <a:pos x="486000" y="1260000"/>
                </a:cxn>
                <a:cxn ang="0">
                  <a:pos x="810000" y="918000"/>
                </a:cxn>
                <a:cxn ang="0">
                  <a:pos x="630000" y="270000"/>
                </a:cxn>
                <a:cxn ang="0">
                  <a:pos x="540000" y="0"/>
                </a:cxn>
                <a:cxn ang="0">
                  <a:pos x="216000" y="18000"/>
                </a:cxn>
                <a:cxn ang="0">
                  <a:pos x="72000" y="162000"/>
                </a:cxn>
                <a:cxn ang="0">
                  <a:pos x="72000" y="468000"/>
                </a:cxn>
                <a:cxn ang="0">
                  <a:pos x="0" y="828000"/>
                </a:cxn>
              </a:cxnLst>
              <a:rect l="0" t="0" r="r" b="b"/>
              <a:pathLst>
                <a:path w="810000" h="1260000">
                  <a:moveTo>
                    <a:pt x="0" y="828000"/>
                  </a:moveTo>
                  <a:lnTo>
                    <a:pt x="234000" y="1026000"/>
                  </a:lnTo>
                  <a:lnTo>
                    <a:pt x="486000" y="1260000"/>
                  </a:lnTo>
                  <a:lnTo>
                    <a:pt x="810000" y="918000"/>
                  </a:lnTo>
                  <a:lnTo>
                    <a:pt x="630000" y="270000"/>
                  </a:lnTo>
                  <a:lnTo>
                    <a:pt x="540000" y="0"/>
                  </a:lnTo>
                  <a:lnTo>
                    <a:pt x="216000" y="18000"/>
                  </a:lnTo>
                  <a:lnTo>
                    <a:pt x="72000" y="162000"/>
                  </a:lnTo>
                  <a:lnTo>
                    <a:pt x="72000" y="468000"/>
                  </a:lnTo>
                  <a:lnTo>
                    <a:pt x="0" y="828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6" name="Freeform 22"/>
            <p:cNvSpPr>
              <a:spLocks/>
            </p:cNvSpPr>
            <p:nvPr/>
          </p:nvSpPr>
          <p:spPr bwMode="auto">
            <a:xfrm>
              <a:off x="116104350" y="113130150"/>
              <a:ext cx="1026000" cy="1044000"/>
            </a:xfrm>
            <a:custGeom>
              <a:avLst/>
              <a:gdLst/>
              <a:ahLst/>
              <a:cxnLst>
                <a:cxn ang="0">
                  <a:pos x="36000" y="0"/>
                </a:cxn>
                <a:cxn ang="0">
                  <a:pos x="1026000" y="864000"/>
                </a:cxn>
                <a:cxn ang="0">
                  <a:pos x="918000" y="1044000"/>
                </a:cxn>
                <a:cxn ang="0">
                  <a:pos x="0" y="432000"/>
                </a:cxn>
                <a:cxn ang="0">
                  <a:pos x="36000" y="0"/>
                </a:cxn>
              </a:cxnLst>
              <a:rect l="0" t="0" r="r" b="b"/>
              <a:pathLst>
                <a:path w="1026000" h="1044000">
                  <a:moveTo>
                    <a:pt x="36000" y="0"/>
                  </a:moveTo>
                  <a:lnTo>
                    <a:pt x="1026000" y="864000"/>
                  </a:lnTo>
                  <a:lnTo>
                    <a:pt x="918000" y="1044000"/>
                  </a:lnTo>
                  <a:lnTo>
                    <a:pt x="0" y="432000"/>
                  </a:lnTo>
                  <a:lnTo>
                    <a:pt x="36000" y="0"/>
                  </a:lnTo>
                  <a:close/>
                </a:path>
              </a:pathLst>
            </a:custGeom>
            <a:solidFill>
              <a:srgbClr val="5E6562"/>
            </a:solidFill>
            <a:ln w="9525" cap="flat">
              <a:solidFill>
                <a:srgbClr val="5E6562"/>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7" name="Freeform 23"/>
            <p:cNvSpPr>
              <a:spLocks/>
            </p:cNvSpPr>
            <p:nvPr/>
          </p:nvSpPr>
          <p:spPr bwMode="auto">
            <a:xfrm>
              <a:off x="116176350" y="112968150"/>
              <a:ext cx="1098000" cy="990000"/>
            </a:xfrm>
            <a:custGeom>
              <a:avLst/>
              <a:gdLst/>
              <a:ahLst/>
              <a:cxnLst>
                <a:cxn ang="0">
                  <a:pos x="72000" y="0"/>
                </a:cxn>
                <a:cxn ang="0">
                  <a:pos x="1098000" y="900000"/>
                </a:cxn>
                <a:cxn ang="0">
                  <a:pos x="954000" y="990000"/>
                </a:cxn>
                <a:cxn ang="0">
                  <a:pos x="0" y="144000"/>
                </a:cxn>
                <a:cxn ang="0">
                  <a:pos x="72000" y="0"/>
                </a:cxn>
              </a:cxnLst>
              <a:rect l="0" t="0" r="r" b="b"/>
              <a:pathLst>
                <a:path w="1098000" h="990000">
                  <a:moveTo>
                    <a:pt x="72000" y="0"/>
                  </a:moveTo>
                  <a:lnTo>
                    <a:pt x="1098000" y="900000"/>
                  </a:lnTo>
                  <a:lnTo>
                    <a:pt x="954000" y="990000"/>
                  </a:lnTo>
                  <a:lnTo>
                    <a:pt x="0" y="144000"/>
                  </a:lnTo>
                  <a:lnTo>
                    <a:pt x="72000" y="0"/>
                  </a:lnTo>
                  <a:close/>
                </a:path>
              </a:pathLst>
            </a:custGeom>
            <a:solidFill>
              <a:srgbClr val="B1A8A4"/>
            </a:solidFill>
            <a:ln w="9525" cap="flat">
              <a:solidFill>
                <a:srgbClr val="B1A8A4"/>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8" name="Freeform 24"/>
            <p:cNvSpPr>
              <a:spLocks/>
            </p:cNvSpPr>
            <p:nvPr/>
          </p:nvSpPr>
          <p:spPr bwMode="auto">
            <a:xfrm>
              <a:off x="116842350" y="113382150"/>
              <a:ext cx="342000" cy="378000"/>
            </a:xfrm>
            <a:custGeom>
              <a:avLst/>
              <a:gdLst/>
              <a:ahLst/>
              <a:cxnLst>
                <a:cxn ang="0">
                  <a:pos x="0" y="90000"/>
                </a:cxn>
                <a:cxn ang="0">
                  <a:pos x="324000" y="378000"/>
                </a:cxn>
                <a:cxn ang="0">
                  <a:pos x="342000" y="36000"/>
                </a:cxn>
                <a:cxn ang="0">
                  <a:pos x="36000" y="0"/>
                </a:cxn>
                <a:cxn ang="0">
                  <a:pos x="0" y="90000"/>
                </a:cxn>
              </a:cxnLst>
              <a:rect l="0" t="0" r="r" b="b"/>
              <a:pathLst>
                <a:path w="342000" h="378000">
                  <a:moveTo>
                    <a:pt x="0" y="90000"/>
                  </a:moveTo>
                  <a:lnTo>
                    <a:pt x="324000" y="378000"/>
                  </a:lnTo>
                  <a:lnTo>
                    <a:pt x="342000" y="36000"/>
                  </a:lnTo>
                  <a:lnTo>
                    <a:pt x="36000" y="0"/>
                  </a:lnTo>
                  <a:lnTo>
                    <a:pt x="0" y="90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grpSp>
      <p:pic>
        <p:nvPicPr>
          <p:cNvPr id="9" name="Picture 25"/>
          <p:cNvPicPr>
            <a:picLocks noChangeAspect="1" noChangeArrowheads="1"/>
          </p:cNvPicPr>
          <p:nvPr/>
        </p:nvPicPr>
        <p:blipFill>
          <a:blip r:embed="rId3" cstate="print"/>
          <a:srcRect/>
          <a:stretch>
            <a:fillRect/>
          </a:stretch>
        </p:blipFill>
        <p:spPr bwMode="auto">
          <a:xfrm rot="1491304">
            <a:off x="10947139" y="5266375"/>
            <a:ext cx="1060824" cy="947311"/>
          </a:xfrm>
          <a:prstGeom prst="rect">
            <a:avLst/>
          </a:prstGeom>
          <a:noFill/>
          <a:ln w="9525" algn="in">
            <a:noFill/>
            <a:miter lim="800000"/>
            <a:headEnd/>
            <a:tailEnd/>
          </a:ln>
          <a:effectLst/>
        </p:spPr>
      </p:pic>
    </p:spTree>
    <p:extLst>
      <p:ext uri="{BB962C8B-B14F-4D97-AF65-F5344CB8AC3E}">
        <p14:creationId xmlns:p14="http://schemas.microsoft.com/office/powerpoint/2010/main" val="32639335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stretch>
            <a:fillRect/>
          </a:stretch>
        </p:blipFill>
        <p:spPr>
          <a:xfrm>
            <a:off x="-1" y="0"/>
            <a:ext cx="12192001" cy="6858000"/>
          </a:xfrm>
          <a:prstGeom prst="rect">
            <a:avLst/>
          </a:prstGeom>
        </p:spPr>
      </p:pic>
      <p:sp>
        <p:nvSpPr>
          <p:cNvPr id="3"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grpSp>
        <p:nvGrpSpPr>
          <p:cNvPr id="4" name="Group 20"/>
          <p:cNvGrpSpPr>
            <a:grpSpLocks/>
          </p:cNvGrpSpPr>
          <p:nvPr/>
        </p:nvGrpSpPr>
        <p:grpSpPr bwMode="auto">
          <a:xfrm>
            <a:off x="11011647" y="4910008"/>
            <a:ext cx="971176" cy="1481008"/>
            <a:chOff x="116104350" y="112176150"/>
            <a:chExt cx="1170000" cy="1998000"/>
          </a:xfrm>
        </p:grpSpPr>
        <p:sp>
          <p:nvSpPr>
            <p:cNvPr id="5" name="Freeform 21"/>
            <p:cNvSpPr>
              <a:spLocks/>
            </p:cNvSpPr>
            <p:nvPr/>
          </p:nvSpPr>
          <p:spPr bwMode="auto">
            <a:xfrm>
              <a:off x="116302350" y="112176150"/>
              <a:ext cx="810000" cy="1260000"/>
            </a:xfrm>
            <a:custGeom>
              <a:avLst/>
              <a:gdLst/>
              <a:ahLst/>
              <a:cxnLst>
                <a:cxn ang="0">
                  <a:pos x="0" y="828000"/>
                </a:cxn>
                <a:cxn ang="0">
                  <a:pos x="234000" y="1026000"/>
                </a:cxn>
                <a:cxn ang="0">
                  <a:pos x="486000" y="1260000"/>
                </a:cxn>
                <a:cxn ang="0">
                  <a:pos x="810000" y="918000"/>
                </a:cxn>
                <a:cxn ang="0">
                  <a:pos x="630000" y="270000"/>
                </a:cxn>
                <a:cxn ang="0">
                  <a:pos x="540000" y="0"/>
                </a:cxn>
                <a:cxn ang="0">
                  <a:pos x="216000" y="18000"/>
                </a:cxn>
                <a:cxn ang="0">
                  <a:pos x="72000" y="162000"/>
                </a:cxn>
                <a:cxn ang="0">
                  <a:pos x="72000" y="468000"/>
                </a:cxn>
                <a:cxn ang="0">
                  <a:pos x="0" y="828000"/>
                </a:cxn>
              </a:cxnLst>
              <a:rect l="0" t="0" r="r" b="b"/>
              <a:pathLst>
                <a:path w="810000" h="1260000">
                  <a:moveTo>
                    <a:pt x="0" y="828000"/>
                  </a:moveTo>
                  <a:lnTo>
                    <a:pt x="234000" y="1026000"/>
                  </a:lnTo>
                  <a:lnTo>
                    <a:pt x="486000" y="1260000"/>
                  </a:lnTo>
                  <a:lnTo>
                    <a:pt x="810000" y="918000"/>
                  </a:lnTo>
                  <a:lnTo>
                    <a:pt x="630000" y="270000"/>
                  </a:lnTo>
                  <a:lnTo>
                    <a:pt x="540000" y="0"/>
                  </a:lnTo>
                  <a:lnTo>
                    <a:pt x="216000" y="18000"/>
                  </a:lnTo>
                  <a:lnTo>
                    <a:pt x="72000" y="162000"/>
                  </a:lnTo>
                  <a:lnTo>
                    <a:pt x="72000" y="468000"/>
                  </a:lnTo>
                  <a:lnTo>
                    <a:pt x="0" y="828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6" name="Freeform 22"/>
            <p:cNvSpPr>
              <a:spLocks/>
            </p:cNvSpPr>
            <p:nvPr/>
          </p:nvSpPr>
          <p:spPr bwMode="auto">
            <a:xfrm>
              <a:off x="116104350" y="113130150"/>
              <a:ext cx="1026000" cy="1044000"/>
            </a:xfrm>
            <a:custGeom>
              <a:avLst/>
              <a:gdLst/>
              <a:ahLst/>
              <a:cxnLst>
                <a:cxn ang="0">
                  <a:pos x="36000" y="0"/>
                </a:cxn>
                <a:cxn ang="0">
                  <a:pos x="1026000" y="864000"/>
                </a:cxn>
                <a:cxn ang="0">
                  <a:pos x="918000" y="1044000"/>
                </a:cxn>
                <a:cxn ang="0">
                  <a:pos x="0" y="432000"/>
                </a:cxn>
                <a:cxn ang="0">
                  <a:pos x="36000" y="0"/>
                </a:cxn>
              </a:cxnLst>
              <a:rect l="0" t="0" r="r" b="b"/>
              <a:pathLst>
                <a:path w="1026000" h="1044000">
                  <a:moveTo>
                    <a:pt x="36000" y="0"/>
                  </a:moveTo>
                  <a:lnTo>
                    <a:pt x="1026000" y="864000"/>
                  </a:lnTo>
                  <a:lnTo>
                    <a:pt x="918000" y="1044000"/>
                  </a:lnTo>
                  <a:lnTo>
                    <a:pt x="0" y="432000"/>
                  </a:lnTo>
                  <a:lnTo>
                    <a:pt x="36000" y="0"/>
                  </a:lnTo>
                  <a:close/>
                </a:path>
              </a:pathLst>
            </a:custGeom>
            <a:solidFill>
              <a:srgbClr val="5E6562"/>
            </a:solidFill>
            <a:ln w="9525" cap="flat">
              <a:solidFill>
                <a:srgbClr val="5E6562"/>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7" name="Freeform 23"/>
            <p:cNvSpPr>
              <a:spLocks/>
            </p:cNvSpPr>
            <p:nvPr/>
          </p:nvSpPr>
          <p:spPr bwMode="auto">
            <a:xfrm>
              <a:off x="116176350" y="112968150"/>
              <a:ext cx="1098000" cy="990000"/>
            </a:xfrm>
            <a:custGeom>
              <a:avLst/>
              <a:gdLst/>
              <a:ahLst/>
              <a:cxnLst>
                <a:cxn ang="0">
                  <a:pos x="72000" y="0"/>
                </a:cxn>
                <a:cxn ang="0">
                  <a:pos x="1098000" y="900000"/>
                </a:cxn>
                <a:cxn ang="0">
                  <a:pos x="954000" y="990000"/>
                </a:cxn>
                <a:cxn ang="0">
                  <a:pos x="0" y="144000"/>
                </a:cxn>
                <a:cxn ang="0">
                  <a:pos x="72000" y="0"/>
                </a:cxn>
              </a:cxnLst>
              <a:rect l="0" t="0" r="r" b="b"/>
              <a:pathLst>
                <a:path w="1098000" h="990000">
                  <a:moveTo>
                    <a:pt x="72000" y="0"/>
                  </a:moveTo>
                  <a:lnTo>
                    <a:pt x="1098000" y="900000"/>
                  </a:lnTo>
                  <a:lnTo>
                    <a:pt x="954000" y="990000"/>
                  </a:lnTo>
                  <a:lnTo>
                    <a:pt x="0" y="144000"/>
                  </a:lnTo>
                  <a:lnTo>
                    <a:pt x="72000" y="0"/>
                  </a:lnTo>
                  <a:close/>
                </a:path>
              </a:pathLst>
            </a:custGeom>
            <a:solidFill>
              <a:srgbClr val="B1A8A4"/>
            </a:solidFill>
            <a:ln w="9525" cap="flat">
              <a:solidFill>
                <a:srgbClr val="B1A8A4"/>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8" name="Freeform 24"/>
            <p:cNvSpPr>
              <a:spLocks/>
            </p:cNvSpPr>
            <p:nvPr/>
          </p:nvSpPr>
          <p:spPr bwMode="auto">
            <a:xfrm>
              <a:off x="116842350" y="113382150"/>
              <a:ext cx="342000" cy="378000"/>
            </a:xfrm>
            <a:custGeom>
              <a:avLst/>
              <a:gdLst/>
              <a:ahLst/>
              <a:cxnLst>
                <a:cxn ang="0">
                  <a:pos x="0" y="90000"/>
                </a:cxn>
                <a:cxn ang="0">
                  <a:pos x="324000" y="378000"/>
                </a:cxn>
                <a:cxn ang="0">
                  <a:pos x="342000" y="36000"/>
                </a:cxn>
                <a:cxn ang="0">
                  <a:pos x="36000" y="0"/>
                </a:cxn>
                <a:cxn ang="0">
                  <a:pos x="0" y="90000"/>
                </a:cxn>
              </a:cxnLst>
              <a:rect l="0" t="0" r="r" b="b"/>
              <a:pathLst>
                <a:path w="342000" h="378000">
                  <a:moveTo>
                    <a:pt x="0" y="90000"/>
                  </a:moveTo>
                  <a:lnTo>
                    <a:pt x="324000" y="378000"/>
                  </a:lnTo>
                  <a:lnTo>
                    <a:pt x="342000" y="36000"/>
                  </a:lnTo>
                  <a:lnTo>
                    <a:pt x="36000" y="0"/>
                  </a:lnTo>
                  <a:lnTo>
                    <a:pt x="0" y="90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grpSp>
      <p:pic>
        <p:nvPicPr>
          <p:cNvPr id="9" name="Picture 25"/>
          <p:cNvPicPr>
            <a:picLocks noChangeAspect="1" noChangeArrowheads="1"/>
          </p:cNvPicPr>
          <p:nvPr/>
        </p:nvPicPr>
        <p:blipFill>
          <a:blip r:embed="rId3" cstate="print"/>
          <a:srcRect/>
          <a:stretch>
            <a:fillRect/>
          </a:stretch>
        </p:blipFill>
        <p:spPr bwMode="auto">
          <a:xfrm rot="1491304">
            <a:off x="10947139" y="5266375"/>
            <a:ext cx="1060824" cy="947311"/>
          </a:xfrm>
          <a:prstGeom prst="rect">
            <a:avLst/>
          </a:prstGeom>
          <a:noFill/>
          <a:ln w="9525" algn="in">
            <a:noFill/>
            <a:miter lim="800000"/>
            <a:headEnd/>
            <a:tailEnd/>
          </a:ln>
          <a:effectLst/>
        </p:spPr>
      </p:pic>
    </p:spTree>
    <p:extLst>
      <p:ext uri="{BB962C8B-B14F-4D97-AF65-F5344CB8AC3E}">
        <p14:creationId xmlns:p14="http://schemas.microsoft.com/office/powerpoint/2010/main" val="25671244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stretch>
            <a:fillRect/>
          </a:stretch>
        </p:blipFill>
        <p:spPr>
          <a:xfrm>
            <a:off x="-1" y="0"/>
            <a:ext cx="12192001" cy="6858000"/>
          </a:xfrm>
          <a:prstGeom prst="rect">
            <a:avLst/>
          </a:prstGeom>
        </p:spPr>
      </p:pic>
      <p:sp>
        <p:nvSpPr>
          <p:cNvPr id="3"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
        <p:nvSpPr>
          <p:cNvPr id="4" name="Espace réservé du pied de page 18"/>
          <p:cNvSpPr txBox="1">
            <a:spLocks/>
          </p:cNvSpPr>
          <p:nvPr/>
        </p:nvSpPr>
        <p:spPr>
          <a:xfrm>
            <a:off x="10924256" y="6237288"/>
            <a:ext cx="1331912" cy="76517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schemeClr val="tx1">
                    <a:tint val="75000"/>
                  </a:schemeClr>
                </a:solidFill>
                <a:effectLst/>
                <a:uLnTx/>
                <a:uFillTx/>
                <a:latin typeface="+mn-lt"/>
                <a:ea typeface="+mn-ea"/>
                <a:cs typeface="+mn-cs"/>
              </a:rPr>
              <a:t>Christian CHARLES CPC EPS</a:t>
            </a:r>
            <a:endParaRPr kumimoji="0" lang="fr-FR"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grpSp>
        <p:nvGrpSpPr>
          <p:cNvPr id="5" name="Group 20"/>
          <p:cNvGrpSpPr>
            <a:grpSpLocks/>
          </p:cNvGrpSpPr>
          <p:nvPr/>
        </p:nvGrpSpPr>
        <p:grpSpPr bwMode="auto">
          <a:xfrm>
            <a:off x="11011647" y="4910008"/>
            <a:ext cx="971176" cy="1481008"/>
            <a:chOff x="116104350" y="112176150"/>
            <a:chExt cx="1170000" cy="1998000"/>
          </a:xfrm>
        </p:grpSpPr>
        <p:sp>
          <p:nvSpPr>
            <p:cNvPr id="6" name="Freeform 21"/>
            <p:cNvSpPr>
              <a:spLocks/>
            </p:cNvSpPr>
            <p:nvPr/>
          </p:nvSpPr>
          <p:spPr bwMode="auto">
            <a:xfrm>
              <a:off x="116302350" y="112176150"/>
              <a:ext cx="810000" cy="1260000"/>
            </a:xfrm>
            <a:custGeom>
              <a:avLst/>
              <a:gdLst/>
              <a:ahLst/>
              <a:cxnLst>
                <a:cxn ang="0">
                  <a:pos x="0" y="828000"/>
                </a:cxn>
                <a:cxn ang="0">
                  <a:pos x="234000" y="1026000"/>
                </a:cxn>
                <a:cxn ang="0">
                  <a:pos x="486000" y="1260000"/>
                </a:cxn>
                <a:cxn ang="0">
                  <a:pos x="810000" y="918000"/>
                </a:cxn>
                <a:cxn ang="0">
                  <a:pos x="630000" y="270000"/>
                </a:cxn>
                <a:cxn ang="0">
                  <a:pos x="540000" y="0"/>
                </a:cxn>
                <a:cxn ang="0">
                  <a:pos x="216000" y="18000"/>
                </a:cxn>
                <a:cxn ang="0">
                  <a:pos x="72000" y="162000"/>
                </a:cxn>
                <a:cxn ang="0">
                  <a:pos x="72000" y="468000"/>
                </a:cxn>
                <a:cxn ang="0">
                  <a:pos x="0" y="828000"/>
                </a:cxn>
              </a:cxnLst>
              <a:rect l="0" t="0" r="r" b="b"/>
              <a:pathLst>
                <a:path w="810000" h="1260000">
                  <a:moveTo>
                    <a:pt x="0" y="828000"/>
                  </a:moveTo>
                  <a:lnTo>
                    <a:pt x="234000" y="1026000"/>
                  </a:lnTo>
                  <a:lnTo>
                    <a:pt x="486000" y="1260000"/>
                  </a:lnTo>
                  <a:lnTo>
                    <a:pt x="810000" y="918000"/>
                  </a:lnTo>
                  <a:lnTo>
                    <a:pt x="630000" y="270000"/>
                  </a:lnTo>
                  <a:lnTo>
                    <a:pt x="540000" y="0"/>
                  </a:lnTo>
                  <a:lnTo>
                    <a:pt x="216000" y="18000"/>
                  </a:lnTo>
                  <a:lnTo>
                    <a:pt x="72000" y="162000"/>
                  </a:lnTo>
                  <a:lnTo>
                    <a:pt x="72000" y="468000"/>
                  </a:lnTo>
                  <a:lnTo>
                    <a:pt x="0" y="828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7" name="Freeform 22"/>
            <p:cNvSpPr>
              <a:spLocks/>
            </p:cNvSpPr>
            <p:nvPr/>
          </p:nvSpPr>
          <p:spPr bwMode="auto">
            <a:xfrm>
              <a:off x="116104350" y="113130150"/>
              <a:ext cx="1026000" cy="1044000"/>
            </a:xfrm>
            <a:custGeom>
              <a:avLst/>
              <a:gdLst/>
              <a:ahLst/>
              <a:cxnLst>
                <a:cxn ang="0">
                  <a:pos x="36000" y="0"/>
                </a:cxn>
                <a:cxn ang="0">
                  <a:pos x="1026000" y="864000"/>
                </a:cxn>
                <a:cxn ang="0">
                  <a:pos x="918000" y="1044000"/>
                </a:cxn>
                <a:cxn ang="0">
                  <a:pos x="0" y="432000"/>
                </a:cxn>
                <a:cxn ang="0">
                  <a:pos x="36000" y="0"/>
                </a:cxn>
              </a:cxnLst>
              <a:rect l="0" t="0" r="r" b="b"/>
              <a:pathLst>
                <a:path w="1026000" h="1044000">
                  <a:moveTo>
                    <a:pt x="36000" y="0"/>
                  </a:moveTo>
                  <a:lnTo>
                    <a:pt x="1026000" y="864000"/>
                  </a:lnTo>
                  <a:lnTo>
                    <a:pt x="918000" y="1044000"/>
                  </a:lnTo>
                  <a:lnTo>
                    <a:pt x="0" y="432000"/>
                  </a:lnTo>
                  <a:lnTo>
                    <a:pt x="36000" y="0"/>
                  </a:lnTo>
                  <a:close/>
                </a:path>
              </a:pathLst>
            </a:custGeom>
            <a:solidFill>
              <a:srgbClr val="5E6562"/>
            </a:solidFill>
            <a:ln w="9525" cap="flat">
              <a:solidFill>
                <a:srgbClr val="5E6562"/>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8" name="Freeform 23"/>
            <p:cNvSpPr>
              <a:spLocks/>
            </p:cNvSpPr>
            <p:nvPr/>
          </p:nvSpPr>
          <p:spPr bwMode="auto">
            <a:xfrm>
              <a:off x="116176350" y="112968150"/>
              <a:ext cx="1098000" cy="990000"/>
            </a:xfrm>
            <a:custGeom>
              <a:avLst/>
              <a:gdLst/>
              <a:ahLst/>
              <a:cxnLst>
                <a:cxn ang="0">
                  <a:pos x="72000" y="0"/>
                </a:cxn>
                <a:cxn ang="0">
                  <a:pos x="1098000" y="900000"/>
                </a:cxn>
                <a:cxn ang="0">
                  <a:pos x="954000" y="990000"/>
                </a:cxn>
                <a:cxn ang="0">
                  <a:pos x="0" y="144000"/>
                </a:cxn>
                <a:cxn ang="0">
                  <a:pos x="72000" y="0"/>
                </a:cxn>
              </a:cxnLst>
              <a:rect l="0" t="0" r="r" b="b"/>
              <a:pathLst>
                <a:path w="1098000" h="990000">
                  <a:moveTo>
                    <a:pt x="72000" y="0"/>
                  </a:moveTo>
                  <a:lnTo>
                    <a:pt x="1098000" y="900000"/>
                  </a:lnTo>
                  <a:lnTo>
                    <a:pt x="954000" y="990000"/>
                  </a:lnTo>
                  <a:lnTo>
                    <a:pt x="0" y="144000"/>
                  </a:lnTo>
                  <a:lnTo>
                    <a:pt x="72000" y="0"/>
                  </a:lnTo>
                  <a:close/>
                </a:path>
              </a:pathLst>
            </a:custGeom>
            <a:solidFill>
              <a:srgbClr val="B1A8A4"/>
            </a:solidFill>
            <a:ln w="9525" cap="flat">
              <a:solidFill>
                <a:srgbClr val="B1A8A4"/>
              </a:solidFill>
              <a:round/>
              <a:headEnd/>
              <a:tailEnd/>
            </a:ln>
            <a:effectLst/>
          </p:spPr>
          <p:txBody>
            <a:bodyPr vert="horz" wrap="square" lIns="36576" tIns="36576" rIns="36576" bIns="36576" numCol="1" anchor="t" anchorCtr="0" compatLnSpc="1">
              <a:prstTxWarp prst="textNoShape">
                <a:avLst/>
              </a:prstTxWarp>
            </a:bodyPr>
            <a:lstStyle/>
            <a:p>
              <a:endParaRPr lang="fr-FR"/>
            </a:p>
          </p:txBody>
        </p:sp>
        <p:sp>
          <p:nvSpPr>
            <p:cNvPr id="9" name="Freeform 24"/>
            <p:cNvSpPr>
              <a:spLocks/>
            </p:cNvSpPr>
            <p:nvPr/>
          </p:nvSpPr>
          <p:spPr bwMode="auto">
            <a:xfrm>
              <a:off x="116842350" y="113382150"/>
              <a:ext cx="342000" cy="378000"/>
            </a:xfrm>
            <a:custGeom>
              <a:avLst/>
              <a:gdLst/>
              <a:ahLst/>
              <a:cxnLst>
                <a:cxn ang="0">
                  <a:pos x="0" y="90000"/>
                </a:cxn>
                <a:cxn ang="0">
                  <a:pos x="324000" y="378000"/>
                </a:cxn>
                <a:cxn ang="0">
                  <a:pos x="342000" y="36000"/>
                </a:cxn>
                <a:cxn ang="0">
                  <a:pos x="36000" y="0"/>
                </a:cxn>
                <a:cxn ang="0">
                  <a:pos x="0" y="90000"/>
                </a:cxn>
              </a:cxnLst>
              <a:rect l="0" t="0" r="r" b="b"/>
              <a:pathLst>
                <a:path w="342000" h="378000">
                  <a:moveTo>
                    <a:pt x="0" y="90000"/>
                  </a:moveTo>
                  <a:lnTo>
                    <a:pt x="324000" y="378000"/>
                  </a:lnTo>
                  <a:lnTo>
                    <a:pt x="342000" y="36000"/>
                  </a:lnTo>
                  <a:lnTo>
                    <a:pt x="36000" y="0"/>
                  </a:lnTo>
                  <a:lnTo>
                    <a:pt x="0" y="90000"/>
                  </a:lnTo>
                  <a:close/>
                </a:path>
              </a:pathLst>
            </a:custGeom>
            <a:solidFill>
              <a:srgbClr val="C6D100"/>
            </a:solidFill>
            <a:ln w="9525" cap="flat">
              <a:solidFill>
                <a:srgbClr val="C6D100"/>
              </a:solidFill>
              <a:round/>
              <a:headEnd/>
              <a:tailEnd/>
            </a:ln>
            <a:effectLst/>
          </p:spPr>
          <p:txBody>
            <a:bodyPr vert="horz" wrap="square" lIns="36576" tIns="36576" rIns="36576" bIns="36576" numCol="1" anchor="t" anchorCtr="0" compatLnSpc="1">
              <a:prstTxWarp prst="textNoShape">
                <a:avLst/>
              </a:prstTxWarp>
            </a:bodyPr>
            <a:lstStyle/>
            <a:p>
              <a:endParaRPr lang="fr-FR"/>
            </a:p>
          </p:txBody>
        </p:sp>
      </p:grpSp>
      <p:pic>
        <p:nvPicPr>
          <p:cNvPr id="10" name="Picture 25"/>
          <p:cNvPicPr>
            <a:picLocks noChangeAspect="1" noChangeArrowheads="1"/>
          </p:cNvPicPr>
          <p:nvPr/>
        </p:nvPicPr>
        <p:blipFill>
          <a:blip r:embed="rId3" cstate="print"/>
          <a:srcRect/>
          <a:stretch>
            <a:fillRect/>
          </a:stretch>
        </p:blipFill>
        <p:spPr bwMode="auto">
          <a:xfrm rot="1491304">
            <a:off x="10947139" y="5266375"/>
            <a:ext cx="1060824" cy="947311"/>
          </a:xfrm>
          <a:prstGeom prst="rect">
            <a:avLst/>
          </a:prstGeom>
          <a:noFill/>
          <a:ln w="9525" algn="in">
            <a:noFill/>
            <a:miter lim="800000"/>
            <a:headEnd/>
            <a:tailEnd/>
          </a:ln>
          <a:effectLst/>
        </p:spPr>
      </p:pic>
    </p:spTree>
    <p:extLst>
      <p:ext uri="{BB962C8B-B14F-4D97-AF65-F5344CB8AC3E}">
        <p14:creationId xmlns:p14="http://schemas.microsoft.com/office/powerpoint/2010/main" val="41761879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3"/>
          <a:stretch>
            <a:fillRect/>
          </a:stretch>
        </p:blipFill>
        <p:spPr>
          <a:xfrm>
            <a:off x="1194884" y="1419726"/>
            <a:ext cx="9705975" cy="5334000"/>
          </a:xfrm>
          <a:prstGeom prst="rect">
            <a:avLst/>
          </a:prstGeom>
        </p:spPr>
      </p:pic>
      <p:pic>
        <p:nvPicPr>
          <p:cNvPr id="2" name="Image 1"/>
          <p:cNvPicPr>
            <a:picLocks noChangeAspect="1"/>
          </p:cNvPicPr>
          <p:nvPr/>
        </p:nvPicPr>
        <p:blipFill>
          <a:blip r:embed="rId4"/>
          <a:stretch>
            <a:fillRect/>
          </a:stretch>
        </p:blipFill>
        <p:spPr>
          <a:xfrm>
            <a:off x="4452435" y="216067"/>
            <a:ext cx="3190875" cy="971550"/>
          </a:xfrm>
          <a:prstGeom prst="rect">
            <a:avLst/>
          </a:prstGeom>
        </p:spPr>
      </p:pic>
      <p:sp>
        <p:nvSpPr>
          <p:cNvPr id="4" name="ZoneTexte 3"/>
          <p:cNvSpPr txBox="1"/>
          <p:nvPr/>
        </p:nvSpPr>
        <p:spPr>
          <a:xfrm>
            <a:off x="834191" y="2614863"/>
            <a:ext cx="11117178" cy="2554545"/>
          </a:xfrm>
          <a:prstGeom prst="rect">
            <a:avLst/>
          </a:prstGeom>
          <a:noFill/>
        </p:spPr>
        <p:txBody>
          <a:bodyPr wrap="square" rtlCol="0">
            <a:spAutoFit/>
          </a:bodyPr>
          <a:lstStyle/>
          <a:p>
            <a:r>
              <a:rPr lang="fr-FR" sz="3200" b="1" dirty="0"/>
              <a:t>Faire du vélo, c’est vraiment formidable.</a:t>
            </a:r>
          </a:p>
          <a:p>
            <a:endParaRPr lang="fr-FR" sz="3200" b="1" dirty="0"/>
          </a:p>
          <a:p>
            <a:r>
              <a:rPr lang="fr-FR" sz="3200" b="1" dirty="0"/>
              <a:t>Mais il faut faire attention car il y a de nombreux pièges !</a:t>
            </a:r>
          </a:p>
          <a:p>
            <a:endParaRPr lang="fr-FR" sz="3200" b="1" dirty="0"/>
          </a:p>
          <a:p>
            <a:r>
              <a:rPr lang="fr-FR" sz="3200" b="1" dirty="0"/>
              <a:t>Identifie les cyclistes qui sont en danger et pourquoi le sont –ils </a:t>
            </a:r>
            <a:r>
              <a:rPr lang="fr-FR" sz="2000" b="1" dirty="0"/>
              <a:t>?</a:t>
            </a:r>
          </a:p>
        </p:txBody>
      </p:sp>
      <p:sp>
        <p:nvSpPr>
          <p:cNvPr id="5" name="Ellipse 4"/>
          <p:cNvSpPr/>
          <p:nvPr/>
        </p:nvSpPr>
        <p:spPr>
          <a:xfrm>
            <a:off x="1985963" y="1957388"/>
            <a:ext cx="1257300" cy="132873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p:cNvSpPr/>
          <p:nvPr/>
        </p:nvSpPr>
        <p:spPr>
          <a:xfrm>
            <a:off x="9483014" y="2395538"/>
            <a:ext cx="1257300" cy="132873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3995738" y="4310063"/>
            <a:ext cx="1257300" cy="132873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978862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grpId="0" nodeType="clickEffect">
                                  <p:stCondLst>
                                    <p:cond delay="0"/>
                                  </p:stCondLst>
                                  <p:childTnLst>
                                    <p:anim calcmode="lin" valueType="num">
                                      <p:cBhvr>
                                        <p:cTn id="6" dur="1000"/>
                                        <p:tgtEl>
                                          <p:spTgt spid="4"/>
                                        </p:tgtEl>
                                        <p:attrNameLst>
                                          <p:attrName>ppt_w</p:attrName>
                                        </p:attrNameLst>
                                      </p:cBhvr>
                                      <p:tavLst>
                                        <p:tav tm="0">
                                          <p:val>
                                            <p:strVal val="ppt_w"/>
                                          </p:val>
                                        </p:tav>
                                        <p:tav tm="100000">
                                          <p:val>
                                            <p:strVal val="ppt_w*0.70"/>
                                          </p:val>
                                        </p:tav>
                                      </p:tavLst>
                                    </p:anim>
                                    <p:anim calcmode="lin" valueType="num">
                                      <p:cBhvr>
                                        <p:cTn id="7" dur="1000"/>
                                        <p:tgtEl>
                                          <p:spTgt spid="4"/>
                                        </p:tgtEl>
                                        <p:attrNameLst>
                                          <p:attrName>ppt_h</p:attrName>
                                        </p:attrNameLst>
                                      </p:cBhvr>
                                      <p:tavLst>
                                        <p:tav tm="0">
                                          <p:val>
                                            <p:strVal val="ppt_h"/>
                                          </p:val>
                                        </p:tav>
                                        <p:tav tm="100000">
                                          <p:val>
                                            <p:strVal val="ppt_h"/>
                                          </p:val>
                                        </p:tav>
                                      </p:tavLst>
                                    </p:anim>
                                    <p:animEffect transition="out" filter="fade">
                                      <p:cBhvr>
                                        <p:cTn id="8" dur="1000"/>
                                        <p:tgtEl>
                                          <p:spTgt spid="4"/>
                                        </p:tgtEl>
                                      </p:cBhvr>
                                    </p:animEffect>
                                    <p:set>
                                      <p:cBhvr>
                                        <p:cTn id="9" dur="1" fill="hold">
                                          <p:stCondLst>
                                            <p:cond delay="999"/>
                                          </p:stCondLst>
                                        </p:cTn>
                                        <p:tgtEl>
                                          <p:spTgt spid="4"/>
                                        </p:tgtEl>
                                        <p:attrNameLst>
                                          <p:attrName>style.visibility</p:attrName>
                                        </p:attrNameLst>
                                      </p:cBhvr>
                                      <p:to>
                                        <p:strVal val="hidden"/>
                                      </p:to>
                                    </p:set>
                                  </p:childTnLst>
                                </p:cTn>
                              </p:par>
                              <p:par>
                                <p:cTn id="10" presetID="1"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3"/>
          <a:srcRect t="1604" b="15448"/>
          <a:stretch/>
        </p:blipFill>
        <p:spPr>
          <a:xfrm>
            <a:off x="2903623" y="32084"/>
            <a:ext cx="7026442" cy="6803466"/>
          </a:xfrm>
          <a:prstGeom prst="rect">
            <a:avLst/>
          </a:prstGeom>
        </p:spPr>
      </p:pic>
      <p:sp>
        <p:nvSpPr>
          <p:cNvPr id="5"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3863257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3"/>
          <a:srcRect t="1604" b="15448"/>
          <a:stretch/>
        </p:blipFill>
        <p:spPr>
          <a:xfrm>
            <a:off x="2903623" y="32084"/>
            <a:ext cx="7026442" cy="6803466"/>
          </a:xfrm>
          <a:prstGeom prst="rect">
            <a:avLst/>
          </a:prstGeom>
        </p:spPr>
      </p:pic>
      <p:sp>
        <p:nvSpPr>
          <p:cNvPr id="3"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
        <p:nvSpPr>
          <p:cNvPr id="4" name="Ellipse 3"/>
          <p:cNvSpPr/>
          <p:nvPr/>
        </p:nvSpPr>
        <p:spPr>
          <a:xfrm>
            <a:off x="5156616" y="5111646"/>
            <a:ext cx="1813810" cy="172390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llipse 4"/>
          <p:cNvSpPr/>
          <p:nvPr/>
        </p:nvSpPr>
        <p:spPr>
          <a:xfrm>
            <a:off x="7620702" y="3753745"/>
            <a:ext cx="1813810" cy="172390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p:cNvSpPr/>
          <p:nvPr/>
        </p:nvSpPr>
        <p:spPr>
          <a:xfrm>
            <a:off x="4376790" y="2571865"/>
            <a:ext cx="1047965" cy="147615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7222733" y="2654410"/>
            <a:ext cx="1047964" cy="172390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p:cNvSpPr/>
          <p:nvPr/>
        </p:nvSpPr>
        <p:spPr>
          <a:xfrm>
            <a:off x="8576399" y="1912958"/>
            <a:ext cx="858113" cy="121038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p:cNvSpPr/>
          <p:nvPr/>
        </p:nvSpPr>
        <p:spPr>
          <a:xfrm>
            <a:off x="7804640" y="1296509"/>
            <a:ext cx="1629872" cy="109933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6370797" y="1445737"/>
            <a:ext cx="1249905" cy="120867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3116225" y="1347879"/>
            <a:ext cx="2421546" cy="10479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3212974" y="3186066"/>
            <a:ext cx="1163815" cy="148867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4100584" y="3976288"/>
            <a:ext cx="1047964" cy="150136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llipse 13"/>
          <p:cNvSpPr/>
          <p:nvPr/>
        </p:nvSpPr>
        <p:spPr>
          <a:xfrm>
            <a:off x="6970426" y="5560682"/>
            <a:ext cx="1698239" cy="12973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944024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xit" presetSubtype="0" fill="hold" grpId="1" nodeType="clickEffect">
                                  <p:stCondLst>
                                    <p:cond delay="0"/>
                                  </p:stCondLst>
                                  <p:childTnLst>
                                    <p:anim calcmode="lin" valueType="num">
                                      <p:cBhvr>
                                        <p:cTn id="10" dur="1000"/>
                                        <p:tgtEl>
                                          <p:spTgt spid="4"/>
                                        </p:tgtEl>
                                        <p:attrNameLst>
                                          <p:attrName>ppt_w</p:attrName>
                                        </p:attrNameLst>
                                      </p:cBhvr>
                                      <p:tavLst>
                                        <p:tav tm="0">
                                          <p:val>
                                            <p:strVal val="ppt_w"/>
                                          </p:val>
                                        </p:tav>
                                        <p:tav tm="100000">
                                          <p:val>
                                            <p:strVal val="ppt_w*0.70"/>
                                          </p:val>
                                        </p:tav>
                                      </p:tavLst>
                                    </p:anim>
                                    <p:anim calcmode="lin" valueType="num">
                                      <p:cBhvr>
                                        <p:cTn id="11" dur="1000"/>
                                        <p:tgtEl>
                                          <p:spTgt spid="4"/>
                                        </p:tgtEl>
                                        <p:attrNameLst>
                                          <p:attrName>ppt_h</p:attrName>
                                        </p:attrNameLst>
                                      </p:cBhvr>
                                      <p:tavLst>
                                        <p:tav tm="0">
                                          <p:val>
                                            <p:strVal val="ppt_h"/>
                                          </p:val>
                                        </p:tav>
                                        <p:tav tm="100000">
                                          <p:val>
                                            <p:strVal val="ppt_h"/>
                                          </p:val>
                                        </p:tav>
                                      </p:tavLst>
                                    </p:anim>
                                    <p:animEffect transition="out" filter="fade">
                                      <p:cBhvr>
                                        <p:cTn id="12" dur="1000"/>
                                        <p:tgtEl>
                                          <p:spTgt spid="4"/>
                                        </p:tgtEl>
                                      </p:cBhvr>
                                    </p:animEffect>
                                    <p:set>
                                      <p:cBhvr>
                                        <p:cTn id="13" dur="1" fill="hold">
                                          <p:stCondLst>
                                            <p:cond delay="999"/>
                                          </p:stCondLst>
                                        </p:cTn>
                                        <p:tgtEl>
                                          <p:spTgt spid="4"/>
                                        </p:tgtEl>
                                        <p:attrNameLst>
                                          <p:attrName>style.visibility</p:attrName>
                                        </p:attrNameLst>
                                      </p:cBhvr>
                                      <p:to>
                                        <p:strVal val="hidden"/>
                                      </p:to>
                                    </p:set>
                                  </p:childTnLst>
                                </p:cTn>
                              </p:par>
                              <p:par>
                                <p:cTn id="14" presetID="1"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55" presetClass="exit" presetSubtype="0" fill="hold" grpId="1" nodeType="clickEffect">
                                  <p:stCondLst>
                                    <p:cond delay="0"/>
                                  </p:stCondLst>
                                  <p:childTnLst>
                                    <p:anim calcmode="lin" valueType="num">
                                      <p:cBhvr>
                                        <p:cTn id="19" dur="1000"/>
                                        <p:tgtEl>
                                          <p:spTgt spid="5"/>
                                        </p:tgtEl>
                                        <p:attrNameLst>
                                          <p:attrName>ppt_w</p:attrName>
                                        </p:attrNameLst>
                                      </p:cBhvr>
                                      <p:tavLst>
                                        <p:tav tm="0">
                                          <p:val>
                                            <p:strVal val="ppt_w"/>
                                          </p:val>
                                        </p:tav>
                                        <p:tav tm="100000">
                                          <p:val>
                                            <p:strVal val="ppt_w*0.70"/>
                                          </p:val>
                                        </p:tav>
                                      </p:tavLst>
                                    </p:anim>
                                    <p:anim calcmode="lin" valueType="num">
                                      <p:cBhvr>
                                        <p:cTn id="20" dur="1000"/>
                                        <p:tgtEl>
                                          <p:spTgt spid="5"/>
                                        </p:tgtEl>
                                        <p:attrNameLst>
                                          <p:attrName>ppt_h</p:attrName>
                                        </p:attrNameLst>
                                      </p:cBhvr>
                                      <p:tavLst>
                                        <p:tav tm="0">
                                          <p:val>
                                            <p:strVal val="ppt_h"/>
                                          </p:val>
                                        </p:tav>
                                        <p:tav tm="100000">
                                          <p:val>
                                            <p:strVal val="ppt_h"/>
                                          </p:val>
                                        </p:tav>
                                      </p:tavLst>
                                    </p:anim>
                                    <p:animEffect transition="out" filter="fade">
                                      <p:cBhvr>
                                        <p:cTn id="21" dur="1000"/>
                                        <p:tgtEl>
                                          <p:spTgt spid="5"/>
                                        </p:tgtEl>
                                      </p:cBhvr>
                                    </p:animEffect>
                                    <p:set>
                                      <p:cBhvr>
                                        <p:cTn id="22" dur="1" fill="hold">
                                          <p:stCondLst>
                                            <p:cond delay="999"/>
                                          </p:stCondLst>
                                        </p:cTn>
                                        <p:tgtEl>
                                          <p:spTgt spid="5"/>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55" presetClass="exit" presetSubtype="0" fill="hold" grpId="1" nodeType="clickEffect">
                                  <p:stCondLst>
                                    <p:cond delay="0"/>
                                  </p:stCondLst>
                                  <p:childTnLst>
                                    <p:anim calcmode="lin" valueType="num">
                                      <p:cBhvr>
                                        <p:cTn id="28" dur="1000"/>
                                        <p:tgtEl>
                                          <p:spTgt spid="7"/>
                                        </p:tgtEl>
                                        <p:attrNameLst>
                                          <p:attrName>ppt_w</p:attrName>
                                        </p:attrNameLst>
                                      </p:cBhvr>
                                      <p:tavLst>
                                        <p:tav tm="0">
                                          <p:val>
                                            <p:strVal val="ppt_w"/>
                                          </p:val>
                                        </p:tav>
                                        <p:tav tm="100000">
                                          <p:val>
                                            <p:strVal val="ppt_w*0.70"/>
                                          </p:val>
                                        </p:tav>
                                      </p:tavLst>
                                    </p:anim>
                                    <p:anim calcmode="lin" valueType="num">
                                      <p:cBhvr>
                                        <p:cTn id="29" dur="1000"/>
                                        <p:tgtEl>
                                          <p:spTgt spid="7"/>
                                        </p:tgtEl>
                                        <p:attrNameLst>
                                          <p:attrName>ppt_h</p:attrName>
                                        </p:attrNameLst>
                                      </p:cBhvr>
                                      <p:tavLst>
                                        <p:tav tm="0">
                                          <p:val>
                                            <p:strVal val="ppt_h"/>
                                          </p:val>
                                        </p:tav>
                                        <p:tav tm="100000">
                                          <p:val>
                                            <p:strVal val="ppt_h"/>
                                          </p:val>
                                        </p:tav>
                                      </p:tavLst>
                                    </p:anim>
                                    <p:animEffect transition="out" filter="fade">
                                      <p:cBhvr>
                                        <p:cTn id="30" dur="1000"/>
                                        <p:tgtEl>
                                          <p:spTgt spid="7"/>
                                        </p:tgtEl>
                                      </p:cBhvr>
                                    </p:animEffect>
                                    <p:set>
                                      <p:cBhvr>
                                        <p:cTn id="31" dur="1" fill="hold">
                                          <p:stCondLst>
                                            <p:cond delay="999"/>
                                          </p:stCondLst>
                                        </p:cTn>
                                        <p:tgtEl>
                                          <p:spTgt spid="7"/>
                                        </p:tgtEl>
                                        <p:attrNameLst>
                                          <p:attrName>style.visibility</p:attrName>
                                        </p:attrNameLst>
                                      </p:cBhvr>
                                      <p:to>
                                        <p:strVal val="hidden"/>
                                      </p:to>
                                    </p:set>
                                  </p:childTnLst>
                                </p:cTn>
                              </p:par>
                              <p:par>
                                <p:cTn id="32" presetID="1"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55" presetClass="exit" presetSubtype="0" fill="hold" grpId="1" nodeType="clickEffect">
                                  <p:stCondLst>
                                    <p:cond delay="0"/>
                                  </p:stCondLst>
                                  <p:childTnLst>
                                    <p:anim calcmode="lin" valueType="num">
                                      <p:cBhvr>
                                        <p:cTn id="37" dur="1000"/>
                                        <p:tgtEl>
                                          <p:spTgt spid="8"/>
                                        </p:tgtEl>
                                        <p:attrNameLst>
                                          <p:attrName>ppt_w</p:attrName>
                                        </p:attrNameLst>
                                      </p:cBhvr>
                                      <p:tavLst>
                                        <p:tav tm="0">
                                          <p:val>
                                            <p:strVal val="ppt_w"/>
                                          </p:val>
                                        </p:tav>
                                        <p:tav tm="100000">
                                          <p:val>
                                            <p:strVal val="ppt_w*0.70"/>
                                          </p:val>
                                        </p:tav>
                                      </p:tavLst>
                                    </p:anim>
                                    <p:anim calcmode="lin" valueType="num">
                                      <p:cBhvr>
                                        <p:cTn id="38" dur="1000"/>
                                        <p:tgtEl>
                                          <p:spTgt spid="8"/>
                                        </p:tgtEl>
                                        <p:attrNameLst>
                                          <p:attrName>ppt_h</p:attrName>
                                        </p:attrNameLst>
                                      </p:cBhvr>
                                      <p:tavLst>
                                        <p:tav tm="0">
                                          <p:val>
                                            <p:strVal val="ppt_h"/>
                                          </p:val>
                                        </p:tav>
                                        <p:tav tm="100000">
                                          <p:val>
                                            <p:strVal val="ppt_h"/>
                                          </p:val>
                                        </p:tav>
                                      </p:tavLst>
                                    </p:anim>
                                    <p:animEffect transition="out" filter="fade">
                                      <p:cBhvr>
                                        <p:cTn id="39" dur="1000"/>
                                        <p:tgtEl>
                                          <p:spTgt spid="8"/>
                                        </p:tgtEl>
                                      </p:cBhvr>
                                    </p:animEffect>
                                    <p:set>
                                      <p:cBhvr>
                                        <p:cTn id="40" dur="1" fill="hold">
                                          <p:stCondLst>
                                            <p:cond delay="999"/>
                                          </p:stCondLst>
                                        </p:cTn>
                                        <p:tgtEl>
                                          <p:spTgt spid="8"/>
                                        </p:tgtEl>
                                        <p:attrNameLst>
                                          <p:attrName>style.visibility</p:attrName>
                                        </p:attrNameLst>
                                      </p:cBhvr>
                                      <p:to>
                                        <p:strVal val="hidden"/>
                                      </p:to>
                                    </p:set>
                                  </p:childTnLst>
                                </p:cTn>
                              </p:par>
                              <p:par>
                                <p:cTn id="41" presetID="1"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55" presetClass="exit" presetSubtype="0" fill="hold" grpId="1" nodeType="clickEffect">
                                  <p:stCondLst>
                                    <p:cond delay="0"/>
                                  </p:stCondLst>
                                  <p:childTnLst>
                                    <p:anim calcmode="lin" valueType="num">
                                      <p:cBhvr>
                                        <p:cTn id="46" dur="1000"/>
                                        <p:tgtEl>
                                          <p:spTgt spid="9"/>
                                        </p:tgtEl>
                                        <p:attrNameLst>
                                          <p:attrName>ppt_w</p:attrName>
                                        </p:attrNameLst>
                                      </p:cBhvr>
                                      <p:tavLst>
                                        <p:tav tm="0">
                                          <p:val>
                                            <p:strVal val="ppt_w"/>
                                          </p:val>
                                        </p:tav>
                                        <p:tav tm="100000">
                                          <p:val>
                                            <p:strVal val="ppt_w*0.70"/>
                                          </p:val>
                                        </p:tav>
                                      </p:tavLst>
                                    </p:anim>
                                    <p:anim calcmode="lin" valueType="num">
                                      <p:cBhvr>
                                        <p:cTn id="47" dur="1000"/>
                                        <p:tgtEl>
                                          <p:spTgt spid="9"/>
                                        </p:tgtEl>
                                        <p:attrNameLst>
                                          <p:attrName>ppt_h</p:attrName>
                                        </p:attrNameLst>
                                      </p:cBhvr>
                                      <p:tavLst>
                                        <p:tav tm="0">
                                          <p:val>
                                            <p:strVal val="ppt_h"/>
                                          </p:val>
                                        </p:tav>
                                        <p:tav tm="100000">
                                          <p:val>
                                            <p:strVal val="ppt_h"/>
                                          </p:val>
                                        </p:tav>
                                      </p:tavLst>
                                    </p:anim>
                                    <p:animEffect transition="out" filter="fade">
                                      <p:cBhvr>
                                        <p:cTn id="48" dur="1000"/>
                                        <p:tgtEl>
                                          <p:spTgt spid="9"/>
                                        </p:tgtEl>
                                      </p:cBhvr>
                                    </p:animEffect>
                                    <p:set>
                                      <p:cBhvr>
                                        <p:cTn id="49" dur="1" fill="hold">
                                          <p:stCondLst>
                                            <p:cond delay="999"/>
                                          </p:stCondLst>
                                        </p:cTn>
                                        <p:tgtEl>
                                          <p:spTgt spid="9"/>
                                        </p:tgtEl>
                                        <p:attrNameLst>
                                          <p:attrName>style.visibility</p:attrName>
                                        </p:attrNameLst>
                                      </p:cBhvr>
                                      <p:to>
                                        <p:strVal val="hidden"/>
                                      </p:to>
                                    </p:set>
                                  </p:childTnLst>
                                </p:cTn>
                              </p:par>
                              <p:par>
                                <p:cTn id="50" presetID="1"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55" presetClass="exit" presetSubtype="0" fill="hold" grpId="1" nodeType="clickEffect">
                                  <p:stCondLst>
                                    <p:cond delay="0"/>
                                  </p:stCondLst>
                                  <p:childTnLst>
                                    <p:anim calcmode="lin" valueType="num">
                                      <p:cBhvr>
                                        <p:cTn id="55" dur="1000"/>
                                        <p:tgtEl>
                                          <p:spTgt spid="10"/>
                                        </p:tgtEl>
                                        <p:attrNameLst>
                                          <p:attrName>ppt_w</p:attrName>
                                        </p:attrNameLst>
                                      </p:cBhvr>
                                      <p:tavLst>
                                        <p:tav tm="0">
                                          <p:val>
                                            <p:strVal val="ppt_w"/>
                                          </p:val>
                                        </p:tav>
                                        <p:tav tm="100000">
                                          <p:val>
                                            <p:strVal val="ppt_w*0.70"/>
                                          </p:val>
                                        </p:tav>
                                      </p:tavLst>
                                    </p:anim>
                                    <p:anim calcmode="lin" valueType="num">
                                      <p:cBhvr>
                                        <p:cTn id="56" dur="1000"/>
                                        <p:tgtEl>
                                          <p:spTgt spid="10"/>
                                        </p:tgtEl>
                                        <p:attrNameLst>
                                          <p:attrName>ppt_h</p:attrName>
                                        </p:attrNameLst>
                                      </p:cBhvr>
                                      <p:tavLst>
                                        <p:tav tm="0">
                                          <p:val>
                                            <p:strVal val="ppt_h"/>
                                          </p:val>
                                        </p:tav>
                                        <p:tav tm="100000">
                                          <p:val>
                                            <p:strVal val="ppt_h"/>
                                          </p:val>
                                        </p:tav>
                                      </p:tavLst>
                                    </p:anim>
                                    <p:animEffect transition="out" filter="fade">
                                      <p:cBhvr>
                                        <p:cTn id="57" dur="1000"/>
                                        <p:tgtEl>
                                          <p:spTgt spid="10"/>
                                        </p:tgtEl>
                                      </p:cBhvr>
                                    </p:animEffect>
                                    <p:set>
                                      <p:cBhvr>
                                        <p:cTn id="58" dur="1" fill="hold">
                                          <p:stCondLst>
                                            <p:cond delay="999"/>
                                          </p:stCondLst>
                                        </p:cTn>
                                        <p:tgtEl>
                                          <p:spTgt spid="10"/>
                                        </p:tgtEl>
                                        <p:attrNameLst>
                                          <p:attrName>style.visibility</p:attrName>
                                        </p:attrNameLst>
                                      </p:cBhvr>
                                      <p:to>
                                        <p:strVal val="hidden"/>
                                      </p:to>
                                    </p:set>
                                  </p:childTnLst>
                                </p:cTn>
                              </p:par>
                              <p:par>
                                <p:cTn id="59" presetID="1"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55" presetClass="exit" presetSubtype="0" fill="hold" grpId="1" nodeType="clickEffect">
                                  <p:stCondLst>
                                    <p:cond delay="0"/>
                                  </p:stCondLst>
                                  <p:childTnLst>
                                    <p:anim calcmode="lin" valueType="num">
                                      <p:cBhvr>
                                        <p:cTn id="64" dur="1000"/>
                                        <p:tgtEl>
                                          <p:spTgt spid="11"/>
                                        </p:tgtEl>
                                        <p:attrNameLst>
                                          <p:attrName>ppt_w</p:attrName>
                                        </p:attrNameLst>
                                      </p:cBhvr>
                                      <p:tavLst>
                                        <p:tav tm="0">
                                          <p:val>
                                            <p:strVal val="ppt_w"/>
                                          </p:val>
                                        </p:tav>
                                        <p:tav tm="100000">
                                          <p:val>
                                            <p:strVal val="ppt_w*0.70"/>
                                          </p:val>
                                        </p:tav>
                                      </p:tavLst>
                                    </p:anim>
                                    <p:anim calcmode="lin" valueType="num">
                                      <p:cBhvr>
                                        <p:cTn id="65" dur="1000"/>
                                        <p:tgtEl>
                                          <p:spTgt spid="11"/>
                                        </p:tgtEl>
                                        <p:attrNameLst>
                                          <p:attrName>ppt_h</p:attrName>
                                        </p:attrNameLst>
                                      </p:cBhvr>
                                      <p:tavLst>
                                        <p:tav tm="0">
                                          <p:val>
                                            <p:strVal val="ppt_h"/>
                                          </p:val>
                                        </p:tav>
                                        <p:tav tm="100000">
                                          <p:val>
                                            <p:strVal val="ppt_h"/>
                                          </p:val>
                                        </p:tav>
                                      </p:tavLst>
                                    </p:anim>
                                    <p:animEffect transition="out" filter="fade">
                                      <p:cBhvr>
                                        <p:cTn id="66" dur="1000"/>
                                        <p:tgtEl>
                                          <p:spTgt spid="11"/>
                                        </p:tgtEl>
                                      </p:cBhvr>
                                    </p:animEffect>
                                    <p:set>
                                      <p:cBhvr>
                                        <p:cTn id="67" dur="1" fill="hold">
                                          <p:stCondLst>
                                            <p:cond delay="999"/>
                                          </p:stCondLst>
                                        </p:cTn>
                                        <p:tgtEl>
                                          <p:spTgt spid="11"/>
                                        </p:tgtEl>
                                        <p:attrNameLst>
                                          <p:attrName>style.visibility</p:attrName>
                                        </p:attrNameLst>
                                      </p:cBhvr>
                                      <p:to>
                                        <p:strVal val="hidden"/>
                                      </p:to>
                                    </p:set>
                                  </p:childTnLst>
                                </p:cTn>
                              </p:par>
                              <p:par>
                                <p:cTn id="68" presetID="1" presetClass="entr" presetSubtype="0"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55" presetClass="exit" presetSubtype="0" fill="hold" grpId="1" nodeType="clickEffect">
                                  <p:stCondLst>
                                    <p:cond delay="0"/>
                                  </p:stCondLst>
                                  <p:childTnLst>
                                    <p:anim calcmode="lin" valueType="num">
                                      <p:cBhvr>
                                        <p:cTn id="73" dur="1000"/>
                                        <p:tgtEl>
                                          <p:spTgt spid="12"/>
                                        </p:tgtEl>
                                        <p:attrNameLst>
                                          <p:attrName>ppt_w</p:attrName>
                                        </p:attrNameLst>
                                      </p:cBhvr>
                                      <p:tavLst>
                                        <p:tav tm="0">
                                          <p:val>
                                            <p:strVal val="ppt_w"/>
                                          </p:val>
                                        </p:tav>
                                        <p:tav tm="100000">
                                          <p:val>
                                            <p:strVal val="ppt_w*0.70"/>
                                          </p:val>
                                        </p:tav>
                                      </p:tavLst>
                                    </p:anim>
                                    <p:anim calcmode="lin" valueType="num">
                                      <p:cBhvr>
                                        <p:cTn id="74" dur="1000"/>
                                        <p:tgtEl>
                                          <p:spTgt spid="12"/>
                                        </p:tgtEl>
                                        <p:attrNameLst>
                                          <p:attrName>ppt_h</p:attrName>
                                        </p:attrNameLst>
                                      </p:cBhvr>
                                      <p:tavLst>
                                        <p:tav tm="0">
                                          <p:val>
                                            <p:strVal val="ppt_h"/>
                                          </p:val>
                                        </p:tav>
                                        <p:tav tm="100000">
                                          <p:val>
                                            <p:strVal val="ppt_h"/>
                                          </p:val>
                                        </p:tav>
                                      </p:tavLst>
                                    </p:anim>
                                    <p:animEffect transition="out" filter="fade">
                                      <p:cBhvr>
                                        <p:cTn id="75" dur="1000"/>
                                        <p:tgtEl>
                                          <p:spTgt spid="12"/>
                                        </p:tgtEl>
                                      </p:cBhvr>
                                    </p:animEffect>
                                    <p:set>
                                      <p:cBhvr>
                                        <p:cTn id="76" dur="1" fill="hold">
                                          <p:stCondLst>
                                            <p:cond delay="999"/>
                                          </p:stCondLst>
                                        </p:cTn>
                                        <p:tgtEl>
                                          <p:spTgt spid="12"/>
                                        </p:tgtEl>
                                        <p:attrNameLst>
                                          <p:attrName>style.visibility</p:attrName>
                                        </p:attrNameLst>
                                      </p:cBhvr>
                                      <p:to>
                                        <p:strVal val="hidden"/>
                                      </p:to>
                                    </p:set>
                                  </p:childTnLst>
                                </p:cTn>
                              </p:par>
                              <p:par>
                                <p:cTn id="77" presetID="1" presetClass="entr" presetSubtype="0" fill="hold" grpId="0" nodeType="withEffect">
                                  <p:stCondLst>
                                    <p:cond delay="0"/>
                                  </p:stCondLst>
                                  <p:childTnLst>
                                    <p:set>
                                      <p:cBhvr>
                                        <p:cTn id="78" dur="1" fill="hold">
                                          <p:stCondLst>
                                            <p:cond delay="0"/>
                                          </p:stCondLst>
                                        </p:cTn>
                                        <p:tgtEl>
                                          <p:spTgt spid="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55" presetClass="exit" presetSubtype="0" fill="hold" grpId="1" nodeType="clickEffect">
                                  <p:stCondLst>
                                    <p:cond delay="0"/>
                                  </p:stCondLst>
                                  <p:childTnLst>
                                    <p:anim calcmode="lin" valueType="num">
                                      <p:cBhvr>
                                        <p:cTn id="82" dur="1000"/>
                                        <p:tgtEl>
                                          <p:spTgt spid="6"/>
                                        </p:tgtEl>
                                        <p:attrNameLst>
                                          <p:attrName>ppt_w</p:attrName>
                                        </p:attrNameLst>
                                      </p:cBhvr>
                                      <p:tavLst>
                                        <p:tav tm="0">
                                          <p:val>
                                            <p:strVal val="ppt_w"/>
                                          </p:val>
                                        </p:tav>
                                        <p:tav tm="100000">
                                          <p:val>
                                            <p:strVal val="ppt_w*0.70"/>
                                          </p:val>
                                        </p:tav>
                                      </p:tavLst>
                                    </p:anim>
                                    <p:anim calcmode="lin" valueType="num">
                                      <p:cBhvr>
                                        <p:cTn id="83" dur="1000"/>
                                        <p:tgtEl>
                                          <p:spTgt spid="6"/>
                                        </p:tgtEl>
                                        <p:attrNameLst>
                                          <p:attrName>ppt_h</p:attrName>
                                        </p:attrNameLst>
                                      </p:cBhvr>
                                      <p:tavLst>
                                        <p:tav tm="0">
                                          <p:val>
                                            <p:strVal val="ppt_h"/>
                                          </p:val>
                                        </p:tav>
                                        <p:tav tm="100000">
                                          <p:val>
                                            <p:strVal val="ppt_h"/>
                                          </p:val>
                                        </p:tav>
                                      </p:tavLst>
                                    </p:anim>
                                    <p:animEffect transition="out" filter="fade">
                                      <p:cBhvr>
                                        <p:cTn id="84" dur="1000"/>
                                        <p:tgtEl>
                                          <p:spTgt spid="6"/>
                                        </p:tgtEl>
                                      </p:cBhvr>
                                    </p:animEffect>
                                    <p:set>
                                      <p:cBhvr>
                                        <p:cTn id="85" dur="1" fill="hold">
                                          <p:stCondLst>
                                            <p:cond delay="999"/>
                                          </p:stCondLst>
                                        </p:cTn>
                                        <p:tgtEl>
                                          <p:spTgt spid="6"/>
                                        </p:tgtEl>
                                        <p:attrNameLst>
                                          <p:attrName>style.visibility</p:attrName>
                                        </p:attrNameLst>
                                      </p:cBhvr>
                                      <p:to>
                                        <p:strVal val="hidden"/>
                                      </p:to>
                                    </p:set>
                                  </p:childTnLst>
                                </p:cTn>
                              </p:par>
                              <p:par>
                                <p:cTn id="86" presetID="1" presetClass="entr" presetSubtype="0" fill="hold" grpId="0" nodeType="withEffect">
                                  <p:stCondLst>
                                    <p:cond delay="0"/>
                                  </p:stCondLst>
                                  <p:childTnLst>
                                    <p:set>
                                      <p:cBhvr>
                                        <p:cTn id="87" dur="1" fill="hold">
                                          <p:stCondLst>
                                            <p:cond delay="0"/>
                                          </p:stCondLst>
                                        </p:cTn>
                                        <p:tgtEl>
                                          <p:spTgt spid="13"/>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55" presetClass="exit" presetSubtype="0" fill="hold" grpId="1" nodeType="clickEffect">
                                  <p:stCondLst>
                                    <p:cond delay="0"/>
                                  </p:stCondLst>
                                  <p:childTnLst>
                                    <p:anim calcmode="lin" valueType="num">
                                      <p:cBhvr>
                                        <p:cTn id="91" dur="1000"/>
                                        <p:tgtEl>
                                          <p:spTgt spid="13"/>
                                        </p:tgtEl>
                                        <p:attrNameLst>
                                          <p:attrName>ppt_w</p:attrName>
                                        </p:attrNameLst>
                                      </p:cBhvr>
                                      <p:tavLst>
                                        <p:tav tm="0">
                                          <p:val>
                                            <p:strVal val="ppt_w"/>
                                          </p:val>
                                        </p:tav>
                                        <p:tav tm="100000">
                                          <p:val>
                                            <p:strVal val="ppt_w*0.70"/>
                                          </p:val>
                                        </p:tav>
                                      </p:tavLst>
                                    </p:anim>
                                    <p:anim calcmode="lin" valueType="num">
                                      <p:cBhvr>
                                        <p:cTn id="92" dur="1000"/>
                                        <p:tgtEl>
                                          <p:spTgt spid="13"/>
                                        </p:tgtEl>
                                        <p:attrNameLst>
                                          <p:attrName>ppt_h</p:attrName>
                                        </p:attrNameLst>
                                      </p:cBhvr>
                                      <p:tavLst>
                                        <p:tav tm="0">
                                          <p:val>
                                            <p:strVal val="ppt_h"/>
                                          </p:val>
                                        </p:tav>
                                        <p:tav tm="100000">
                                          <p:val>
                                            <p:strVal val="ppt_h"/>
                                          </p:val>
                                        </p:tav>
                                      </p:tavLst>
                                    </p:anim>
                                    <p:animEffect transition="out" filter="fade">
                                      <p:cBhvr>
                                        <p:cTn id="93" dur="1000"/>
                                        <p:tgtEl>
                                          <p:spTgt spid="13"/>
                                        </p:tgtEl>
                                      </p:cBhvr>
                                    </p:animEffect>
                                    <p:set>
                                      <p:cBhvr>
                                        <p:cTn id="94" dur="1" fill="hold">
                                          <p:stCondLst>
                                            <p:cond delay="999"/>
                                          </p:stCondLst>
                                        </p:cTn>
                                        <p:tgtEl>
                                          <p:spTgt spid="13"/>
                                        </p:tgtEl>
                                        <p:attrNameLst>
                                          <p:attrName>style.visibility</p:attrName>
                                        </p:attrNameLst>
                                      </p:cBhvr>
                                      <p:to>
                                        <p:strVal val="hidden"/>
                                      </p:to>
                                    </p:set>
                                  </p:childTnLst>
                                </p:cTn>
                              </p:par>
                              <p:par>
                                <p:cTn id="95" presetID="1" presetClass="entr" presetSubtype="0" fill="hold" grpId="0" nodeType="withEffect">
                                  <p:stCondLst>
                                    <p:cond delay="0"/>
                                  </p:stCondLst>
                                  <p:childTnLst>
                                    <p:set>
                                      <p:cBhvr>
                                        <p:cTn id="96" dur="1" fill="hold">
                                          <p:stCondLst>
                                            <p:cond delay="0"/>
                                          </p:stCondLst>
                                        </p:cTn>
                                        <p:tgtEl>
                                          <p:spTgt spid="14"/>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55" presetClass="exit" presetSubtype="0" fill="hold" grpId="1" nodeType="clickEffect">
                                  <p:stCondLst>
                                    <p:cond delay="0"/>
                                  </p:stCondLst>
                                  <p:childTnLst>
                                    <p:anim calcmode="lin" valueType="num">
                                      <p:cBhvr>
                                        <p:cTn id="100" dur="1000"/>
                                        <p:tgtEl>
                                          <p:spTgt spid="14"/>
                                        </p:tgtEl>
                                        <p:attrNameLst>
                                          <p:attrName>ppt_w</p:attrName>
                                        </p:attrNameLst>
                                      </p:cBhvr>
                                      <p:tavLst>
                                        <p:tav tm="0">
                                          <p:val>
                                            <p:strVal val="ppt_w"/>
                                          </p:val>
                                        </p:tav>
                                        <p:tav tm="100000">
                                          <p:val>
                                            <p:strVal val="ppt_w*0.70"/>
                                          </p:val>
                                        </p:tav>
                                      </p:tavLst>
                                    </p:anim>
                                    <p:anim calcmode="lin" valueType="num">
                                      <p:cBhvr>
                                        <p:cTn id="101" dur="1000"/>
                                        <p:tgtEl>
                                          <p:spTgt spid="14"/>
                                        </p:tgtEl>
                                        <p:attrNameLst>
                                          <p:attrName>ppt_h</p:attrName>
                                        </p:attrNameLst>
                                      </p:cBhvr>
                                      <p:tavLst>
                                        <p:tav tm="0">
                                          <p:val>
                                            <p:strVal val="ppt_h"/>
                                          </p:val>
                                        </p:tav>
                                        <p:tav tm="100000">
                                          <p:val>
                                            <p:strVal val="ppt_h"/>
                                          </p:val>
                                        </p:tav>
                                      </p:tavLst>
                                    </p:anim>
                                    <p:animEffect transition="out" filter="fade">
                                      <p:cBhvr>
                                        <p:cTn id="102" dur="1000"/>
                                        <p:tgtEl>
                                          <p:spTgt spid="14"/>
                                        </p:tgtEl>
                                      </p:cBhvr>
                                    </p:animEffect>
                                    <p:set>
                                      <p:cBhvr>
                                        <p:cTn id="103" dur="1" fill="hold">
                                          <p:stCondLst>
                                            <p:cond delay="9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2"/>
          <a:srcRect t="3933"/>
          <a:stretch/>
        </p:blipFill>
        <p:spPr>
          <a:xfrm>
            <a:off x="54591" y="40943"/>
            <a:ext cx="9034818" cy="4803657"/>
          </a:xfrm>
          <a:prstGeom prst="rect">
            <a:avLst/>
          </a:prstGeom>
        </p:spPr>
      </p:pic>
      <p:sp>
        <p:nvSpPr>
          <p:cNvPr id="3" name="ZoneTexte 2"/>
          <p:cNvSpPr txBox="1"/>
          <p:nvPr/>
        </p:nvSpPr>
        <p:spPr bwMode="auto">
          <a:xfrm>
            <a:off x="3898232" y="3924472"/>
            <a:ext cx="7962451" cy="2031325"/>
          </a:xfrm>
          <a:prstGeom prst="rect">
            <a:avLst/>
          </a:prstGeom>
          <a:noFill/>
        </p:spPr>
        <p:txBody>
          <a:bodyPr wrap="square">
            <a:spAutoFit/>
          </a:bodyPr>
          <a:lstStyle/>
          <a:p>
            <a:pPr fontAlgn="auto">
              <a:spcBef>
                <a:spcPts val="0"/>
              </a:spcBef>
              <a:spcAft>
                <a:spcPts val="0"/>
              </a:spcAft>
              <a:defRPr/>
            </a:pPr>
            <a:r>
              <a:rPr lang="fr-FR" b="1" dirty="0">
                <a:latin typeface="+mn-lt"/>
              </a:rPr>
              <a:t>Dans cette situation, le cycliste veut tourner à droite</a:t>
            </a:r>
            <a:endParaRPr lang="fr-FR" b="1" dirty="0"/>
          </a:p>
          <a:p>
            <a:pPr marL="285750" indent="-285750" fontAlgn="auto">
              <a:lnSpc>
                <a:spcPct val="150000"/>
              </a:lnSpc>
              <a:spcBef>
                <a:spcPts val="0"/>
              </a:spcBef>
              <a:spcAft>
                <a:spcPts val="0"/>
              </a:spcAft>
              <a:buFont typeface="Arial" panose="020B0604020202020204" pitchFamily="34" charset="0"/>
              <a:buChar char="•"/>
              <a:defRPr/>
            </a:pPr>
            <a:r>
              <a:rPr lang="fr-FR" dirty="0">
                <a:latin typeface="+mn-lt"/>
                <a:sym typeface="Wingdings 2" panose="05020102010507070707" pitchFamily="18" charset="2"/>
              </a:rPr>
              <a:t> </a:t>
            </a:r>
            <a:r>
              <a:rPr lang="fr-FR" dirty="0">
                <a:latin typeface="+mn-lt"/>
              </a:rPr>
              <a:t>Il a raison de dépasser le camion par la droite car il est à sa place.</a:t>
            </a:r>
            <a:endParaRPr lang="fr-FR" dirty="0"/>
          </a:p>
          <a:p>
            <a:pPr marL="285750" indent="-285750" fontAlgn="auto">
              <a:lnSpc>
                <a:spcPct val="150000"/>
              </a:lnSpc>
              <a:spcBef>
                <a:spcPts val="0"/>
              </a:spcBef>
              <a:spcAft>
                <a:spcPts val="0"/>
              </a:spcAft>
              <a:buFont typeface="Arial" panose="020B0604020202020204" pitchFamily="34" charset="0"/>
              <a:buChar char="•"/>
              <a:defRPr/>
            </a:pPr>
            <a:r>
              <a:rPr lang="fr-FR" dirty="0">
                <a:latin typeface="+mn-lt"/>
              </a:rPr>
              <a:t>Pour mieux voir à sa gauche, il devrait s’arrêter après le feu.</a:t>
            </a:r>
            <a:endParaRPr lang="fr-FR" dirty="0"/>
          </a:p>
          <a:p>
            <a:pPr marL="285750" indent="-285750" fontAlgn="auto">
              <a:lnSpc>
                <a:spcPct val="150000"/>
              </a:lnSpc>
              <a:spcBef>
                <a:spcPts val="0"/>
              </a:spcBef>
              <a:spcAft>
                <a:spcPts val="0"/>
              </a:spcAft>
              <a:buFont typeface="Arial" panose="020B0604020202020204" pitchFamily="34" charset="0"/>
              <a:buChar char="•"/>
              <a:defRPr/>
            </a:pPr>
            <a:r>
              <a:rPr lang="fr-FR" dirty="0">
                <a:latin typeface="+mn-lt"/>
              </a:rPr>
              <a:t>Il ne peut pas être vu par le conducteur du camion.</a:t>
            </a:r>
          </a:p>
          <a:p>
            <a:pPr marL="285750" indent="-285750" fontAlgn="auto">
              <a:lnSpc>
                <a:spcPct val="150000"/>
              </a:lnSpc>
              <a:spcBef>
                <a:spcPts val="0"/>
              </a:spcBef>
              <a:spcAft>
                <a:spcPts val="0"/>
              </a:spcAft>
              <a:buFont typeface="Arial" panose="020B0604020202020204" pitchFamily="34" charset="0"/>
              <a:buChar char="•"/>
              <a:defRPr/>
            </a:pPr>
            <a:r>
              <a:rPr lang="fr-FR" dirty="0">
                <a:sym typeface="Wingdings 2" panose="05020102010507070707" pitchFamily="18" charset="2"/>
              </a:rPr>
              <a:t>Il aurait dû s’arrêter derrière le camion</a:t>
            </a:r>
            <a:endParaRPr lang="fr-FR" dirty="0">
              <a:latin typeface="+mn-lt"/>
            </a:endParaRPr>
          </a:p>
        </p:txBody>
      </p:sp>
      <p:sp>
        <p:nvSpPr>
          <p:cNvPr id="4" name="Rectangle à coins arrondis 3"/>
          <p:cNvSpPr/>
          <p:nvPr/>
        </p:nvSpPr>
        <p:spPr>
          <a:xfrm>
            <a:off x="3898232" y="3916907"/>
            <a:ext cx="8238373" cy="2205506"/>
          </a:xfrm>
          <a:prstGeom prst="roundRect">
            <a:avLst>
              <a:gd name="adj" fmla="val 12500"/>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pied de page 16"/>
          <p:cNvSpPr>
            <a:spLocks noGrp="1"/>
          </p:cNvSpPr>
          <p:nvPr>
            <p:ph type="ftr" sz="quarter" idx="11"/>
          </p:nvPr>
        </p:nvSpPr>
        <p:spPr>
          <a:xfrm>
            <a:off x="10804693" y="6303963"/>
            <a:ext cx="1331913" cy="509587"/>
          </a:xfrm>
        </p:spPr>
        <p:txBody>
          <a:bodyPr/>
          <a:lstStyle/>
          <a:p>
            <a:pPr>
              <a:defRPr/>
            </a:pPr>
            <a:r>
              <a:rPr lang="fr-FR" dirty="0"/>
              <a:t>Christian CHARLES CPC EPS</a:t>
            </a:r>
          </a:p>
        </p:txBody>
      </p:sp>
      <p:grpSp>
        <p:nvGrpSpPr>
          <p:cNvPr id="6" name="Groupe 3"/>
          <p:cNvGrpSpPr>
            <a:grpSpLocks/>
          </p:cNvGrpSpPr>
          <p:nvPr/>
        </p:nvGrpSpPr>
        <p:grpSpPr bwMode="auto">
          <a:xfrm>
            <a:off x="10839619" y="3946650"/>
            <a:ext cx="1296987" cy="1943100"/>
            <a:chOff x="6660232" y="4653136"/>
            <a:chExt cx="1296144" cy="1944216"/>
          </a:xfrm>
        </p:grpSpPr>
        <p:grpSp>
          <p:nvGrpSpPr>
            <p:cNvPr id="7" name="Groupe 7"/>
            <p:cNvGrpSpPr>
              <a:grpSpLocks/>
            </p:cNvGrpSpPr>
            <p:nvPr/>
          </p:nvGrpSpPr>
          <p:grpSpPr bwMode="auto">
            <a:xfrm>
              <a:off x="6804248" y="5013176"/>
              <a:ext cx="288032" cy="1584176"/>
              <a:chOff x="6804248" y="5013176"/>
              <a:chExt cx="288032" cy="1584176"/>
            </a:xfrm>
          </p:grpSpPr>
          <p:sp>
            <p:nvSpPr>
              <p:cNvPr id="15" name="Rectangle 3"/>
              <p:cNvSpPr/>
              <p:nvPr/>
            </p:nvSpPr>
            <p:spPr>
              <a:xfrm>
                <a:off x="6804600" y="5016882"/>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6" name="Rectangle 15"/>
              <p:cNvSpPr/>
              <p:nvPr/>
            </p:nvSpPr>
            <p:spPr>
              <a:xfrm>
                <a:off x="6804600" y="5445753"/>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7" name="Rectangle 16"/>
              <p:cNvSpPr/>
              <p:nvPr/>
            </p:nvSpPr>
            <p:spPr>
              <a:xfrm>
                <a:off x="6804600" y="5877801"/>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8" name="Rectangle 17"/>
              <p:cNvSpPr/>
              <p:nvPr/>
            </p:nvSpPr>
            <p:spPr>
              <a:xfrm>
                <a:off x="6804600" y="6309849"/>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grpSp>
          <p:nvGrpSpPr>
            <p:cNvPr id="8" name="Groupe 8"/>
            <p:cNvGrpSpPr>
              <a:grpSpLocks/>
            </p:cNvGrpSpPr>
            <p:nvPr/>
          </p:nvGrpSpPr>
          <p:grpSpPr bwMode="auto">
            <a:xfrm>
              <a:off x="7452320" y="5013176"/>
              <a:ext cx="288032" cy="1584176"/>
              <a:chOff x="6804248" y="5013176"/>
              <a:chExt cx="288032" cy="1584176"/>
            </a:xfrm>
          </p:grpSpPr>
          <p:sp>
            <p:nvSpPr>
              <p:cNvPr id="11" name="Rectangle 10"/>
              <p:cNvSpPr/>
              <p:nvPr/>
            </p:nvSpPr>
            <p:spPr>
              <a:xfrm>
                <a:off x="6803807" y="5016882"/>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2" name="Rectangle 11"/>
              <p:cNvSpPr/>
              <p:nvPr/>
            </p:nvSpPr>
            <p:spPr>
              <a:xfrm>
                <a:off x="6803807" y="5445753"/>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3" name="Rectangle 12"/>
              <p:cNvSpPr/>
              <p:nvPr/>
            </p:nvSpPr>
            <p:spPr>
              <a:xfrm>
                <a:off x="6803807" y="5877801"/>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4" name="Rectangle 13"/>
              <p:cNvSpPr/>
              <p:nvPr/>
            </p:nvSpPr>
            <p:spPr>
              <a:xfrm>
                <a:off x="6803807" y="6309849"/>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sp>
          <p:nvSpPr>
            <p:cNvPr id="9" name="ZoneTexte 6"/>
            <p:cNvSpPr txBox="1">
              <a:spLocks noChangeArrowheads="1"/>
            </p:cNvSpPr>
            <p:nvPr/>
          </p:nvSpPr>
          <p:spPr bwMode="auto">
            <a:xfrm>
              <a:off x="6660232"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Vrai</a:t>
              </a:r>
            </a:p>
          </p:txBody>
        </p:sp>
        <p:sp>
          <p:nvSpPr>
            <p:cNvPr id="10" name="ZoneTexte 7"/>
            <p:cNvSpPr txBox="1">
              <a:spLocks noChangeArrowheads="1"/>
            </p:cNvSpPr>
            <p:nvPr/>
          </p:nvSpPr>
          <p:spPr bwMode="auto">
            <a:xfrm>
              <a:off x="7308304"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Faux</a:t>
              </a:r>
            </a:p>
          </p:txBody>
        </p:sp>
      </p:grpSp>
    </p:spTree>
    <p:extLst>
      <p:ext uri="{BB962C8B-B14F-4D97-AF65-F5344CB8AC3E}">
        <p14:creationId xmlns:p14="http://schemas.microsoft.com/office/powerpoint/2010/main" val="23289073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3"/>
          <a:srcRect t="3933"/>
          <a:stretch/>
        </p:blipFill>
        <p:spPr>
          <a:xfrm>
            <a:off x="54591" y="40943"/>
            <a:ext cx="9034818" cy="4803657"/>
          </a:xfrm>
          <a:prstGeom prst="rect">
            <a:avLst/>
          </a:prstGeom>
        </p:spPr>
      </p:pic>
      <p:sp>
        <p:nvSpPr>
          <p:cNvPr id="5" name="Espace réservé du pied de page 16"/>
          <p:cNvSpPr>
            <a:spLocks noGrp="1"/>
          </p:cNvSpPr>
          <p:nvPr>
            <p:ph type="ftr" sz="quarter" idx="11"/>
          </p:nvPr>
        </p:nvSpPr>
        <p:spPr>
          <a:xfrm>
            <a:off x="10804693" y="6303963"/>
            <a:ext cx="1331913" cy="509587"/>
          </a:xfrm>
        </p:spPr>
        <p:txBody>
          <a:bodyPr/>
          <a:lstStyle/>
          <a:p>
            <a:pPr>
              <a:defRPr/>
            </a:pPr>
            <a:r>
              <a:rPr lang="fr-FR" dirty="0"/>
              <a:t>Christian CHARLES CPC EPS</a:t>
            </a:r>
          </a:p>
        </p:txBody>
      </p:sp>
      <p:sp>
        <p:nvSpPr>
          <p:cNvPr id="6" name="ZoneTexte 5"/>
          <p:cNvSpPr txBox="1"/>
          <p:nvPr/>
        </p:nvSpPr>
        <p:spPr bwMode="auto">
          <a:xfrm>
            <a:off x="3898232" y="3924472"/>
            <a:ext cx="7962451" cy="2031325"/>
          </a:xfrm>
          <a:prstGeom prst="rect">
            <a:avLst/>
          </a:prstGeom>
          <a:noFill/>
        </p:spPr>
        <p:txBody>
          <a:bodyPr wrap="square">
            <a:spAutoFit/>
          </a:bodyPr>
          <a:lstStyle/>
          <a:p>
            <a:pPr fontAlgn="auto">
              <a:spcBef>
                <a:spcPts val="0"/>
              </a:spcBef>
              <a:spcAft>
                <a:spcPts val="0"/>
              </a:spcAft>
              <a:defRPr/>
            </a:pPr>
            <a:r>
              <a:rPr lang="fr-FR" b="1" dirty="0">
                <a:latin typeface="+mn-lt"/>
              </a:rPr>
              <a:t>Dans cette situation, le cycliste veut tourner à droite</a:t>
            </a:r>
            <a:endParaRPr lang="fr-FR" b="1" dirty="0"/>
          </a:p>
          <a:p>
            <a:pPr marL="285750" indent="-285750" fontAlgn="auto">
              <a:lnSpc>
                <a:spcPct val="150000"/>
              </a:lnSpc>
              <a:spcBef>
                <a:spcPts val="0"/>
              </a:spcBef>
              <a:spcAft>
                <a:spcPts val="0"/>
              </a:spcAft>
              <a:buFont typeface="Arial" panose="020B0604020202020204" pitchFamily="34" charset="0"/>
              <a:buChar char="•"/>
              <a:defRPr/>
            </a:pPr>
            <a:r>
              <a:rPr lang="fr-FR" dirty="0">
                <a:latin typeface="+mn-lt"/>
                <a:sym typeface="Wingdings 2" panose="05020102010507070707" pitchFamily="18" charset="2"/>
              </a:rPr>
              <a:t> </a:t>
            </a:r>
            <a:r>
              <a:rPr lang="fr-FR" dirty="0">
                <a:latin typeface="+mn-lt"/>
              </a:rPr>
              <a:t>Il a raison de dépasser le camion par la droite car il est à sa place.</a:t>
            </a:r>
            <a:endParaRPr lang="fr-FR" dirty="0"/>
          </a:p>
          <a:p>
            <a:pPr marL="285750" indent="-285750" fontAlgn="auto">
              <a:lnSpc>
                <a:spcPct val="150000"/>
              </a:lnSpc>
              <a:spcBef>
                <a:spcPts val="0"/>
              </a:spcBef>
              <a:spcAft>
                <a:spcPts val="0"/>
              </a:spcAft>
              <a:buFont typeface="Arial" panose="020B0604020202020204" pitchFamily="34" charset="0"/>
              <a:buChar char="•"/>
              <a:defRPr/>
            </a:pPr>
            <a:r>
              <a:rPr lang="fr-FR" dirty="0">
                <a:latin typeface="+mn-lt"/>
              </a:rPr>
              <a:t>Pour mieux voir à sa gauche, il devrait s’arrêter après le feu.</a:t>
            </a:r>
            <a:endParaRPr lang="fr-FR" dirty="0"/>
          </a:p>
          <a:p>
            <a:pPr marL="285750" indent="-285750" fontAlgn="auto">
              <a:lnSpc>
                <a:spcPct val="150000"/>
              </a:lnSpc>
              <a:spcBef>
                <a:spcPts val="0"/>
              </a:spcBef>
              <a:spcAft>
                <a:spcPts val="0"/>
              </a:spcAft>
              <a:buFont typeface="Arial" panose="020B0604020202020204" pitchFamily="34" charset="0"/>
              <a:buChar char="•"/>
              <a:defRPr/>
            </a:pPr>
            <a:r>
              <a:rPr lang="fr-FR" dirty="0">
                <a:latin typeface="+mn-lt"/>
              </a:rPr>
              <a:t>Il ne peut pas être vu par le conducteur du camion.</a:t>
            </a:r>
          </a:p>
          <a:p>
            <a:pPr marL="285750" indent="-285750" fontAlgn="auto">
              <a:lnSpc>
                <a:spcPct val="150000"/>
              </a:lnSpc>
              <a:spcBef>
                <a:spcPts val="0"/>
              </a:spcBef>
              <a:spcAft>
                <a:spcPts val="0"/>
              </a:spcAft>
              <a:buFont typeface="Arial" panose="020B0604020202020204" pitchFamily="34" charset="0"/>
              <a:buChar char="•"/>
              <a:defRPr/>
            </a:pPr>
            <a:r>
              <a:rPr lang="fr-FR" dirty="0">
                <a:sym typeface="Wingdings 2" panose="05020102010507070707" pitchFamily="18" charset="2"/>
              </a:rPr>
              <a:t>Il aurait dû s’arrêter derrière le camion</a:t>
            </a:r>
            <a:endParaRPr lang="fr-FR" dirty="0">
              <a:latin typeface="+mn-lt"/>
            </a:endParaRPr>
          </a:p>
        </p:txBody>
      </p:sp>
      <p:sp>
        <p:nvSpPr>
          <p:cNvPr id="7" name="Rectangle à coins arrondis 6"/>
          <p:cNvSpPr/>
          <p:nvPr/>
        </p:nvSpPr>
        <p:spPr>
          <a:xfrm>
            <a:off x="3898232" y="3916907"/>
            <a:ext cx="8238373" cy="2205506"/>
          </a:xfrm>
          <a:prstGeom prst="roundRect">
            <a:avLst>
              <a:gd name="adj" fmla="val 12500"/>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8" name="Groupe 3"/>
          <p:cNvGrpSpPr>
            <a:grpSpLocks/>
          </p:cNvGrpSpPr>
          <p:nvPr/>
        </p:nvGrpSpPr>
        <p:grpSpPr bwMode="auto">
          <a:xfrm>
            <a:off x="10839619" y="3946650"/>
            <a:ext cx="1296987" cy="1943100"/>
            <a:chOff x="6660232" y="4653136"/>
            <a:chExt cx="1296144" cy="1944216"/>
          </a:xfrm>
        </p:grpSpPr>
        <p:grpSp>
          <p:nvGrpSpPr>
            <p:cNvPr id="9" name="Groupe 7"/>
            <p:cNvGrpSpPr>
              <a:grpSpLocks/>
            </p:cNvGrpSpPr>
            <p:nvPr/>
          </p:nvGrpSpPr>
          <p:grpSpPr bwMode="auto">
            <a:xfrm>
              <a:off x="6804248" y="5013176"/>
              <a:ext cx="288032" cy="1584176"/>
              <a:chOff x="6804248" y="5013176"/>
              <a:chExt cx="288032" cy="1584176"/>
            </a:xfrm>
          </p:grpSpPr>
          <p:sp>
            <p:nvSpPr>
              <p:cNvPr id="17" name="Rectangle 3"/>
              <p:cNvSpPr/>
              <p:nvPr/>
            </p:nvSpPr>
            <p:spPr>
              <a:xfrm>
                <a:off x="6804600" y="5016882"/>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8" name="Rectangle 17"/>
              <p:cNvSpPr/>
              <p:nvPr/>
            </p:nvSpPr>
            <p:spPr>
              <a:xfrm>
                <a:off x="6804600" y="5445753"/>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9" name="Rectangle 18"/>
              <p:cNvSpPr/>
              <p:nvPr/>
            </p:nvSpPr>
            <p:spPr>
              <a:xfrm>
                <a:off x="6804600" y="5877801"/>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0" name="Rectangle 19"/>
              <p:cNvSpPr/>
              <p:nvPr/>
            </p:nvSpPr>
            <p:spPr>
              <a:xfrm>
                <a:off x="6804600" y="6309849"/>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grpSp>
          <p:nvGrpSpPr>
            <p:cNvPr id="10" name="Groupe 8"/>
            <p:cNvGrpSpPr>
              <a:grpSpLocks/>
            </p:cNvGrpSpPr>
            <p:nvPr/>
          </p:nvGrpSpPr>
          <p:grpSpPr bwMode="auto">
            <a:xfrm>
              <a:off x="7452320" y="5013176"/>
              <a:ext cx="288032" cy="1584176"/>
              <a:chOff x="6804248" y="5013176"/>
              <a:chExt cx="288032" cy="1584176"/>
            </a:xfrm>
          </p:grpSpPr>
          <p:sp>
            <p:nvSpPr>
              <p:cNvPr id="13" name="Rectangle 12"/>
              <p:cNvSpPr/>
              <p:nvPr/>
            </p:nvSpPr>
            <p:spPr>
              <a:xfrm>
                <a:off x="6803807" y="5016882"/>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4" name="Rectangle 13"/>
              <p:cNvSpPr/>
              <p:nvPr/>
            </p:nvSpPr>
            <p:spPr>
              <a:xfrm>
                <a:off x="6803807" y="5445753"/>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5" name="Rectangle 14"/>
              <p:cNvSpPr/>
              <p:nvPr/>
            </p:nvSpPr>
            <p:spPr>
              <a:xfrm>
                <a:off x="6803807" y="5877801"/>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6" name="Rectangle 15"/>
              <p:cNvSpPr/>
              <p:nvPr/>
            </p:nvSpPr>
            <p:spPr>
              <a:xfrm>
                <a:off x="6803807" y="6309849"/>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sp>
          <p:nvSpPr>
            <p:cNvPr id="11" name="ZoneTexte 6"/>
            <p:cNvSpPr txBox="1">
              <a:spLocks noChangeArrowheads="1"/>
            </p:cNvSpPr>
            <p:nvPr/>
          </p:nvSpPr>
          <p:spPr bwMode="auto">
            <a:xfrm>
              <a:off x="6660232"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Vrai</a:t>
              </a:r>
            </a:p>
          </p:txBody>
        </p:sp>
        <p:sp>
          <p:nvSpPr>
            <p:cNvPr id="12" name="ZoneTexte 7"/>
            <p:cNvSpPr txBox="1">
              <a:spLocks noChangeArrowheads="1"/>
            </p:cNvSpPr>
            <p:nvPr/>
          </p:nvSpPr>
          <p:spPr bwMode="auto">
            <a:xfrm>
              <a:off x="7308304"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Faux</a:t>
              </a:r>
            </a:p>
          </p:txBody>
        </p:sp>
      </p:grpSp>
      <p:grpSp>
        <p:nvGrpSpPr>
          <p:cNvPr id="21" name="Groupe 19"/>
          <p:cNvGrpSpPr>
            <a:grpSpLocks/>
          </p:cNvGrpSpPr>
          <p:nvPr/>
        </p:nvGrpSpPr>
        <p:grpSpPr bwMode="auto">
          <a:xfrm>
            <a:off x="11632692" y="4314742"/>
            <a:ext cx="287338" cy="288925"/>
            <a:chOff x="8172400" y="1196752"/>
            <a:chExt cx="288032" cy="288032"/>
          </a:xfrm>
        </p:grpSpPr>
        <p:cxnSp>
          <p:nvCxnSpPr>
            <p:cNvPr id="22" name="Connecteur droit 21"/>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4" name="Groupe 19"/>
          <p:cNvGrpSpPr>
            <a:grpSpLocks/>
          </p:cNvGrpSpPr>
          <p:nvPr/>
        </p:nvGrpSpPr>
        <p:grpSpPr bwMode="auto">
          <a:xfrm>
            <a:off x="11646231" y="4730735"/>
            <a:ext cx="287338" cy="288925"/>
            <a:chOff x="8172400" y="1196752"/>
            <a:chExt cx="288032" cy="288032"/>
          </a:xfrm>
        </p:grpSpPr>
        <p:cxnSp>
          <p:nvCxnSpPr>
            <p:cNvPr id="25" name="Connecteur droit 24"/>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7" name="Groupe 19"/>
          <p:cNvGrpSpPr>
            <a:grpSpLocks/>
          </p:cNvGrpSpPr>
          <p:nvPr/>
        </p:nvGrpSpPr>
        <p:grpSpPr bwMode="auto">
          <a:xfrm>
            <a:off x="11007053" y="5181015"/>
            <a:ext cx="287338" cy="288925"/>
            <a:chOff x="8172400" y="1196752"/>
            <a:chExt cx="288032" cy="288032"/>
          </a:xfrm>
        </p:grpSpPr>
        <p:cxnSp>
          <p:nvCxnSpPr>
            <p:cNvPr id="28" name="Connecteur droit 27"/>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Connecteur droit 28"/>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0" name="Groupe 19"/>
          <p:cNvGrpSpPr>
            <a:grpSpLocks/>
          </p:cNvGrpSpPr>
          <p:nvPr/>
        </p:nvGrpSpPr>
        <p:grpSpPr bwMode="auto">
          <a:xfrm>
            <a:off x="11007050" y="5614149"/>
            <a:ext cx="287338" cy="288925"/>
            <a:chOff x="8172400" y="1196752"/>
            <a:chExt cx="288032" cy="288032"/>
          </a:xfrm>
        </p:grpSpPr>
        <p:cxnSp>
          <p:nvCxnSpPr>
            <p:cNvPr id="31" name="Connecteur droit 30"/>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91448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e 20"/>
          <p:cNvGrpSpPr>
            <a:grpSpLocks/>
          </p:cNvGrpSpPr>
          <p:nvPr/>
        </p:nvGrpSpPr>
        <p:grpSpPr bwMode="auto">
          <a:xfrm>
            <a:off x="1524000" y="-26988"/>
            <a:ext cx="9144000" cy="6884988"/>
            <a:chOff x="0" y="-27384"/>
            <a:chExt cx="9144000" cy="6885384"/>
          </a:xfrm>
        </p:grpSpPr>
        <p:pic>
          <p:nvPicPr>
            <p:cNvPr id="8196" name="Image 2" descr="Image3.bmp"/>
            <p:cNvPicPr>
              <a:picLocks noChangeAspect="1"/>
            </p:cNvPicPr>
            <p:nvPr/>
          </p:nvPicPr>
          <p:blipFill>
            <a:blip r:embed="rId3">
              <a:extLst>
                <a:ext uri="{28A0092B-C50C-407E-A947-70E740481C1C}">
                  <a14:useLocalDpi xmlns:a14="http://schemas.microsoft.com/office/drawing/2010/main" val="0"/>
                </a:ext>
              </a:extLst>
            </a:blip>
            <a:srcRect l="4326" b="13882"/>
            <a:stretch>
              <a:fillRect/>
            </a:stretch>
          </p:blipFill>
          <p:spPr bwMode="auto">
            <a:xfrm>
              <a:off x="0" y="-27384"/>
              <a:ext cx="9144000"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ZoneTexte 3"/>
            <p:cNvSpPr txBox="1"/>
            <p:nvPr/>
          </p:nvSpPr>
          <p:spPr>
            <a:xfrm>
              <a:off x="323850" y="3573274"/>
              <a:ext cx="7920038" cy="3276788"/>
            </a:xfrm>
            <a:prstGeom prst="rect">
              <a:avLst/>
            </a:prstGeom>
            <a:noFill/>
          </p:spPr>
          <p:txBody>
            <a:bodyPr>
              <a:spAutoFit/>
            </a:bodyPr>
            <a:lstStyle/>
            <a:p>
              <a:pPr>
                <a:defRPr/>
              </a:pPr>
              <a:r>
                <a:rPr lang="fr-FR" b="1" dirty="0"/>
                <a:t>Dans cette situation, quel est le principal danger pour le cycliste?</a:t>
              </a:r>
            </a:p>
            <a:p>
              <a:pPr marL="804863">
                <a:lnSpc>
                  <a:spcPct val="150000"/>
                </a:lnSpc>
                <a:buFont typeface="Arial" pitchFamily="34" charset="0"/>
                <a:buChar char="•"/>
                <a:defRPr/>
              </a:pPr>
              <a:r>
                <a:rPr lang="fr-FR" dirty="0"/>
                <a:t> Aucun car il roule bien à droite.</a:t>
              </a:r>
            </a:p>
            <a:p>
              <a:pPr marL="804863">
                <a:lnSpc>
                  <a:spcPct val="150000"/>
                </a:lnSpc>
                <a:buFont typeface="Arial" pitchFamily="34" charset="0"/>
                <a:buChar char="•"/>
                <a:defRPr/>
              </a:pPr>
              <a:r>
                <a:rPr lang="fr-FR" dirty="0"/>
                <a:t> Recevoir sur la tête des pierres qui pourraient tomber du camion.</a:t>
              </a:r>
            </a:p>
            <a:p>
              <a:pPr marL="804863">
                <a:lnSpc>
                  <a:spcPct val="150000"/>
                </a:lnSpc>
                <a:buFont typeface="Arial" pitchFamily="34" charset="0"/>
                <a:buChar char="•"/>
                <a:defRPr/>
              </a:pPr>
              <a:r>
                <a:rPr lang="fr-FR" dirty="0"/>
                <a:t> Ne pas être vu par le conducteur du camion.</a:t>
              </a:r>
            </a:p>
            <a:p>
              <a:pPr marL="355600">
                <a:buFont typeface="Arial" pitchFamily="34" charset="0"/>
                <a:buChar char="•"/>
                <a:defRPr/>
              </a:pPr>
              <a:endParaRPr lang="fr-FR" sz="900" dirty="0"/>
            </a:p>
            <a:p>
              <a:pPr>
                <a:defRPr/>
              </a:pPr>
              <a:r>
                <a:rPr lang="fr-FR" b="1" dirty="0"/>
                <a:t>Que devrait-il faire ?</a:t>
              </a:r>
            </a:p>
            <a:p>
              <a:pPr marL="804863">
                <a:lnSpc>
                  <a:spcPct val="150000"/>
                </a:lnSpc>
                <a:buFont typeface="Arial" pitchFamily="34" charset="0"/>
                <a:buChar char="•"/>
                <a:defRPr/>
              </a:pPr>
              <a:r>
                <a:rPr lang="fr-FR" dirty="0"/>
                <a:t> Rester à droite derrière le camion.</a:t>
              </a:r>
            </a:p>
            <a:p>
              <a:pPr marL="804863">
                <a:lnSpc>
                  <a:spcPct val="150000"/>
                </a:lnSpc>
                <a:buFont typeface="Arial" pitchFamily="34" charset="0"/>
                <a:buChar char="•"/>
                <a:defRPr/>
              </a:pPr>
              <a:r>
                <a:rPr lang="fr-FR" dirty="0"/>
                <a:t> Se dépêcher de dépasser le camion.</a:t>
              </a:r>
            </a:p>
            <a:p>
              <a:pPr marL="804863">
                <a:lnSpc>
                  <a:spcPct val="150000"/>
                </a:lnSpc>
                <a:buFont typeface="Arial" pitchFamily="34" charset="0"/>
                <a:buChar char="•"/>
                <a:defRPr/>
              </a:pPr>
              <a:r>
                <a:rPr lang="fr-FR" dirty="0"/>
                <a:t> Dépasser le camion par la gauche et passer devant.</a:t>
              </a:r>
            </a:p>
          </p:txBody>
        </p:sp>
        <p:sp>
          <p:nvSpPr>
            <p:cNvPr id="14" name="Rectangle 3"/>
            <p:cNvSpPr/>
            <p:nvPr/>
          </p:nvSpPr>
          <p:spPr>
            <a:xfrm>
              <a:off x="900113" y="3933657"/>
              <a:ext cx="287337" cy="2873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5" name="Rectangle 14"/>
            <p:cNvSpPr/>
            <p:nvPr/>
          </p:nvSpPr>
          <p:spPr>
            <a:xfrm>
              <a:off x="900113" y="4365482"/>
              <a:ext cx="287337" cy="2873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6" name="Rectangle 15"/>
            <p:cNvSpPr/>
            <p:nvPr/>
          </p:nvSpPr>
          <p:spPr>
            <a:xfrm>
              <a:off x="900113" y="4797306"/>
              <a:ext cx="287337" cy="2873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7" name="Rectangle 16"/>
            <p:cNvSpPr/>
            <p:nvPr/>
          </p:nvSpPr>
          <p:spPr>
            <a:xfrm>
              <a:off x="900113" y="5589515"/>
              <a:ext cx="287337" cy="28735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8" name="Rectangle 17"/>
            <p:cNvSpPr/>
            <p:nvPr/>
          </p:nvSpPr>
          <p:spPr>
            <a:xfrm>
              <a:off x="900113" y="6021340"/>
              <a:ext cx="287337" cy="28735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9" name="Rectangle 18"/>
            <p:cNvSpPr/>
            <p:nvPr/>
          </p:nvSpPr>
          <p:spPr>
            <a:xfrm>
              <a:off x="900113" y="6453165"/>
              <a:ext cx="287337" cy="288942"/>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0" name="Rectangle à coins arrondis 19"/>
            <p:cNvSpPr/>
            <p:nvPr/>
          </p:nvSpPr>
          <p:spPr>
            <a:xfrm>
              <a:off x="0" y="3644715"/>
              <a:ext cx="9144000" cy="3213285"/>
            </a:xfrm>
            <a:prstGeom prst="roundRect">
              <a:avLst>
                <a:gd name="adj" fmla="val 5198"/>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sp>
        <p:nvSpPr>
          <p:cNvPr id="12" name="Espace réservé du pied de page 11"/>
          <p:cNvSpPr>
            <a:spLocks noGrp="1"/>
          </p:cNvSpPr>
          <p:nvPr>
            <p:ph type="ftr" sz="quarter" idx="11"/>
          </p:nvPr>
        </p:nvSpPr>
        <p:spPr>
          <a:xfrm>
            <a:off x="9336088" y="6165850"/>
            <a:ext cx="1331912" cy="692150"/>
          </a:xfrm>
        </p:spPr>
        <p:txBody>
          <a:bodyPr/>
          <a:lstStyle/>
          <a:p>
            <a:pPr>
              <a:defRPr/>
            </a:pPr>
            <a:r>
              <a:rPr lang="fr-FR" dirty="0"/>
              <a:t>Christian CHARLES CPC EPS</a:t>
            </a:r>
          </a:p>
        </p:txBody>
      </p:sp>
    </p:spTree>
    <p:extLst>
      <p:ext uri="{BB962C8B-B14F-4D97-AF65-F5344CB8AC3E}">
        <p14:creationId xmlns:p14="http://schemas.microsoft.com/office/powerpoint/2010/main" val="4015783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1423009" y="2404954"/>
            <a:ext cx="4181475" cy="4029075"/>
          </a:xfrm>
          <a:prstGeom prst="rect">
            <a:avLst/>
          </a:prstGeom>
        </p:spPr>
      </p:pic>
      <p:pic>
        <p:nvPicPr>
          <p:cNvPr id="7" name="Image 6"/>
          <p:cNvPicPr>
            <a:picLocks noChangeAspect="1"/>
          </p:cNvPicPr>
          <p:nvPr/>
        </p:nvPicPr>
        <p:blipFill>
          <a:blip r:embed="rId3"/>
          <a:stretch>
            <a:fillRect/>
          </a:stretch>
        </p:blipFill>
        <p:spPr>
          <a:xfrm>
            <a:off x="4043413" y="3835075"/>
            <a:ext cx="347880" cy="235054"/>
          </a:xfrm>
          <a:prstGeom prst="rect">
            <a:avLst/>
          </a:prstGeom>
        </p:spPr>
      </p:pic>
      <p:pic>
        <p:nvPicPr>
          <p:cNvPr id="8" name="Image 7"/>
          <p:cNvPicPr>
            <a:picLocks noChangeAspect="1"/>
          </p:cNvPicPr>
          <p:nvPr/>
        </p:nvPicPr>
        <p:blipFill>
          <a:blip r:embed="rId4"/>
          <a:stretch>
            <a:fillRect/>
          </a:stretch>
        </p:blipFill>
        <p:spPr>
          <a:xfrm>
            <a:off x="6561242" y="2530091"/>
            <a:ext cx="3904782" cy="4056337"/>
          </a:xfrm>
          <a:prstGeom prst="rect">
            <a:avLst/>
          </a:prstGeom>
        </p:spPr>
      </p:pic>
      <p:sp>
        <p:nvSpPr>
          <p:cNvPr id="10" name="Rectangle 9"/>
          <p:cNvSpPr/>
          <p:nvPr/>
        </p:nvSpPr>
        <p:spPr>
          <a:xfrm>
            <a:off x="207821" y="1271120"/>
            <a:ext cx="11790947" cy="400110"/>
          </a:xfrm>
          <a:prstGeom prst="rect">
            <a:avLst/>
          </a:prstGeom>
        </p:spPr>
        <p:txBody>
          <a:bodyPr wrap="square">
            <a:spAutoFit/>
          </a:bodyPr>
          <a:lstStyle/>
          <a:p>
            <a:pPr algn="ctr"/>
            <a:r>
              <a:rPr lang="fr-FR" sz="2000" b="1" dirty="0"/>
              <a:t>A vélo, il faut toujours utiliser les deux freins, avant et arrière en même temps, pour s’arrêter en sécurité.</a:t>
            </a:r>
          </a:p>
        </p:txBody>
      </p:sp>
      <p:sp>
        <p:nvSpPr>
          <p:cNvPr id="6"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28357525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e 20"/>
          <p:cNvGrpSpPr>
            <a:grpSpLocks/>
          </p:cNvGrpSpPr>
          <p:nvPr/>
        </p:nvGrpSpPr>
        <p:grpSpPr bwMode="auto">
          <a:xfrm>
            <a:off x="1524000" y="-26988"/>
            <a:ext cx="9144000" cy="6884988"/>
            <a:chOff x="0" y="-27384"/>
            <a:chExt cx="9144000" cy="6885384"/>
          </a:xfrm>
        </p:grpSpPr>
        <p:pic>
          <p:nvPicPr>
            <p:cNvPr id="18442" name="Image 2" descr="Image3.bmp"/>
            <p:cNvPicPr>
              <a:picLocks noChangeAspect="1"/>
            </p:cNvPicPr>
            <p:nvPr/>
          </p:nvPicPr>
          <p:blipFill>
            <a:blip r:embed="rId3">
              <a:extLst>
                <a:ext uri="{28A0092B-C50C-407E-A947-70E740481C1C}">
                  <a14:useLocalDpi xmlns:a14="http://schemas.microsoft.com/office/drawing/2010/main" val="0"/>
                </a:ext>
              </a:extLst>
            </a:blip>
            <a:srcRect l="4326" b="13882"/>
            <a:stretch>
              <a:fillRect/>
            </a:stretch>
          </p:blipFill>
          <p:spPr bwMode="auto">
            <a:xfrm>
              <a:off x="0" y="-27384"/>
              <a:ext cx="9144000"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ZoneTexte 3"/>
            <p:cNvSpPr txBox="1"/>
            <p:nvPr/>
          </p:nvSpPr>
          <p:spPr>
            <a:xfrm>
              <a:off x="323850" y="3573274"/>
              <a:ext cx="7920038" cy="3276788"/>
            </a:xfrm>
            <a:prstGeom prst="rect">
              <a:avLst/>
            </a:prstGeom>
            <a:noFill/>
          </p:spPr>
          <p:txBody>
            <a:bodyPr>
              <a:spAutoFit/>
            </a:bodyPr>
            <a:lstStyle/>
            <a:p>
              <a:pPr>
                <a:defRPr/>
              </a:pPr>
              <a:r>
                <a:rPr lang="fr-FR" b="1" dirty="0"/>
                <a:t>Dans cette situation, quel est le principal danger pour le cycliste?</a:t>
              </a:r>
            </a:p>
            <a:p>
              <a:pPr marL="804863">
                <a:lnSpc>
                  <a:spcPct val="150000"/>
                </a:lnSpc>
                <a:buFont typeface="Arial" pitchFamily="34" charset="0"/>
                <a:buChar char="•"/>
                <a:defRPr/>
              </a:pPr>
              <a:r>
                <a:rPr lang="fr-FR" dirty="0"/>
                <a:t> Aucun car il roule bien à droite.</a:t>
              </a:r>
            </a:p>
            <a:p>
              <a:pPr marL="804863">
                <a:lnSpc>
                  <a:spcPct val="150000"/>
                </a:lnSpc>
                <a:buFont typeface="Arial" pitchFamily="34" charset="0"/>
                <a:buChar char="•"/>
                <a:defRPr/>
              </a:pPr>
              <a:r>
                <a:rPr lang="fr-FR" dirty="0"/>
                <a:t> Recevoir sur la têt des pierres qui pourraient tomber du camion.</a:t>
              </a:r>
            </a:p>
            <a:p>
              <a:pPr marL="804863">
                <a:lnSpc>
                  <a:spcPct val="150000"/>
                </a:lnSpc>
                <a:buFont typeface="Arial" pitchFamily="34" charset="0"/>
                <a:buChar char="•"/>
                <a:defRPr/>
              </a:pPr>
              <a:r>
                <a:rPr lang="fr-FR" dirty="0"/>
                <a:t> Ne pas être vu par le conducteur du camion.</a:t>
              </a:r>
            </a:p>
            <a:p>
              <a:pPr marL="355600">
                <a:buFont typeface="Arial" pitchFamily="34" charset="0"/>
                <a:buChar char="•"/>
                <a:defRPr/>
              </a:pPr>
              <a:endParaRPr lang="fr-FR" sz="900" dirty="0"/>
            </a:p>
            <a:p>
              <a:pPr>
                <a:defRPr/>
              </a:pPr>
              <a:r>
                <a:rPr lang="fr-FR" b="1" dirty="0"/>
                <a:t>Que devrait-il faire ?</a:t>
              </a:r>
            </a:p>
            <a:p>
              <a:pPr marL="804863">
                <a:lnSpc>
                  <a:spcPct val="150000"/>
                </a:lnSpc>
                <a:buFont typeface="Arial" pitchFamily="34" charset="0"/>
                <a:buChar char="•"/>
                <a:defRPr/>
              </a:pPr>
              <a:r>
                <a:rPr lang="fr-FR" dirty="0"/>
                <a:t> Rester à droite derrière le camion.</a:t>
              </a:r>
            </a:p>
            <a:p>
              <a:pPr marL="804863">
                <a:lnSpc>
                  <a:spcPct val="150000"/>
                </a:lnSpc>
                <a:buFont typeface="Arial" pitchFamily="34" charset="0"/>
                <a:buChar char="•"/>
                <a:defRPr/>
              </a:pPr>
              <a:r>
                <a:rPr lang="fr-FR" dirty="0"/>
                <a:t> Se dépêcher de dépasser le camion.</a:t>
              </a:r>
            </a:p>
            <a:p>
              <a:pPr marL="804863">
                <a:lnSpc>
                  <a:spcPct val="150000"/>
                </a:lnSpc>
                <a:buFont typeface="Arial" pitchFamily="34" charset="0"/>
                <a:buChar char="•"/>
                <a:defRPr/>
              </a:pPr>
              <a:r>
                <a:rPr lang="fr-FR" dirty="0"/>
                <a:t> Dépasser le camion par la gauche et passer devant.</a:t>
              </a:r>
            </a:p>
          </p:txBody>
        </p:sp>
        <p:sp>
          <p:nvSpPr>
            <p:cNvPr id="14" name="Rectangle 3"/>
            <p:cNvSpPr/>
            <p:nvPr/>
          </p:nvSpPr>
          <p:spPr>
            <a:xfrm>
              <a:off x="900113" y="3933657"/>
              <a:ext cx="287337" cy="2873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5" name="Rectangle 14"/>
            <p:cNvSpPr/>
            <p:nvPr/>
          </p:nvSpPr>
          <p:spPr>
            <a:xfrm>
              <a:off x="900113" y="4365482"/>
              <a:ext cx="287337" cy="2873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6" name="Rectangle 15"/>
            <p:cNvSpPr/>
            <p:nvPr/>
          </p:nvSpPr>
          <p:spPr>
            <a:xfrm>
              <a:off x="900113" y="4797306"/>
              <a:ext cx="287337" cy="2873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7" name="Rectangle 16"/>
            <p:cNvSpPr/>
            <p:nvPr/>
          </p:nvSpPr>
          <p:spPr>
            <a:xfrm>
              <a:off x="900113" y="5589515"/>
              <a:ext cx="287337" cy="28735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8" name="Rectangle 17"/>
            <p:cNvSpPr/>
            <p:nvPr/>
          </p:nvSpPr>
          <p:spPr>
            <a:xfrm>
              <a:off x="900113" y="6021340"/>
              <a:ext cx="287337" cy="28735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9" name="Rectangle 18"/>
            <p:cNvSpPr/>
            <p:nvPr/>
          </p:nvSpPr>
          <p:spPr>
            <a:xfrm>
              <a:off x="900113" y="6453165"/>
              <a:ext cx="287337" cy="288942"/>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0" name="Rectangle à coins arrondis 19"/>
            <p:cNvSpPr/>
            <p:nvPr/>
          </p:nvSpPr>
          <p:spPr>
            <a:xfrm>
              <a:off x="0" y="3644715"/>
              <a:ext cx="9144000" cy="3213285"/>
            </a:xfrm>
            <a:prstGeom prst="roundRect">
              <a:avLst>
                <a:gd name="adj" fmla="val 5198"/>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grpSp>
        <p:nvGrpSpPr>
          <p:cNvPr id="3" name="Groupe 11"/>
          <p:cNvGrpSpPr>
            <a:grpSpLocks/>
          </p:cNvGrpSpPr>
          <p:nvPr/>
        </p:nvGrpSpPr>
        <p:grpSpPr bwMode="auto">
          <a:xfrm>
            <a:off x="2424114" y="4797425"/>
            <a:ext cx="287337" cy="287338"/>
            <a:chOff x="8172400" y="1196752"/>
            <a:chExt cx="288032" cy="288032"/>
          </a:xfrm>
        </p:grpSpPr>
        <p:cxnSp>
          <p:nvCxnSpPr>
            <p:cNvPr id="13" name="Connecteur droit 12"/>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 name="Groupe 21"/>
          <p:cNvGrpSpPr>
            <a:grpSpLocks/>
          </p:cNvGrpSpPr>
          <p:nvPr/>
        </p:nvGrpSpPr>
        <p:grpSpPr bwMode="auto">
          <a:xfrm>
            <a:off x="2424114" y="5589589"/>
            <a:ext cx="287337" cy="287337"/>
            <a:chOff x="8172400" y="1196752"/>
            <a:chExt cx="288032" cy="288032"/>
          </a:xfrm>
        </p:grpSpPr>
        <p:cxnSp>
          <p:nvCxnSpPr>
            <p:cNvPr id="23" name="Connecteur droit 22"/>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5" name="Espace réservé du pied de page 18"/>
          <p:cNvSpPr>
            <a:spLocks noGrp="1"/>
          </p:cNvSpPr>
          <p:nvPr>
            <p:ph type="ftr" sz="quarter" idx="11"/>
          </p:nvPr>
        </p:nvSpPr>
        <p:spPr>
          <a:xfrm>
            <a:off x="9336088" y="6237289"/>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34195226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bwMode="auto">
          <a:xfrm>
            <a:off x="1923715" y="4725988"/>
            <a:ext cx="6516688" cy="2030412"/>
          </a:xfrm>
          <a:prstGeom prst="rect">
            <a:avLst/>
          </a:prstGeom>
          <a:noFill/>
        </p:spPr>
        <p:txBody>
          <a:bodyPr>
            <a:spAutoFit/>
          </a:bodyPr>
          <a:lstStyle/>
          <a:p>
            <a:pPr fontAlgn="auto">
              <a:spcBef>
                <a:spcPts val="0"/>
              </a:spcBef>
              <a:spcAft>
                <a:spcPts val="0"/>
              </a:spcAft>
              <a:defRPr/>
            </a:pPr>
            <a:r>
              <a:rPr lang="fr-FR" b="1" dirty="0">
                <a:latin typeface="+mn-lt"/>
              </a:rPr>
              <a:t>Dans cette situation, le cycliste :</a:t>
            </a:r>
          </a:p>
          <a:p>
            <a:pPr marL="177800" fontAlgn="auto">
              <a:lnSpc>
                <a:spcPct val="150000"/>
              </a:lnSpc>
              <a:spcBef>
                <a:spcPts val="0"/>
              </a:spcBef>
              <a:spcAft>
                <a:spcPts val="0"/>
              </a:spcAft>
              <a:buFont typeface="Arial" pitchFamily="34" charset="0"/>
              <a:buChar char="•"/>
              <a:defRPr/>
            </a:pPr>
            <a:r>
              <a:rPr lang="fr-FR" dirty="0">
                <a:latin typeface="+mn-lt"/>
              </a:rPr>
              <a:t> Risque de heurter la voiture si elle ne respecte pas le panneau.</a:t>
            </a:r>
          </a:p>
          <a:p>
            <a:pPr marL="177800" fontAlgn="auto">
              <a:lnSpc>
                <a:spcPct val="150000"/>
              </a:lnSpc>
              <a:spcBef>
                <a:spcPts val="0"/>
              </a:spcBef>
              <a:spcAft>
                <a:spcPts val="0"/>
              </a:spcAft>
              <a:buFont typeface="Arial" pitchFamily="34" charset="0"/>
              <a:buChar char="•"/>
              <a:defRPr/>
            </a:pPr>
            <a:r>
              <a:rPr lang="fr-FR" dirty="0">
                <a:latin typeface="+mn-lt"/>
              </a:rPr>
              <a:t> Ne risque rien car il est prioritaire.</a:t>
            </a:r>
          </a:p>
          <a:p>
            <a:pPr marL="177800" fontAlgn="auto">
              <a:lnSpc>
                <a:spcPct val="150000"/>
              </a:lnSpc>
              <a:spcBef>
                <a:spcPts val="0"/>
              </a:spcBef>
              <a:spcAft>
                <a:spcPts val="0"/>
              </a:spcAft>
              <a:buFont typeface="Arial" pitchFamily="34" charset="0"/>
              <a:buChar char="•"/>
              <a:defRPr/>
            </a:pPr>
            <a:r>
              <a:rPr lang="fr-FR" dirty="0">
                <a:latin typeface="+mn-lt"/>
              </a:rPr>
              <a:t> Doit s’arrêter pour laisser passer la voiture.</a:t>
            </a:r>
          </a:p>
          <a:p>
            <a:pPr marL="177800" fontAlgn="auto">
              <a:lnSpc>
                <a:spcPct val="150000"/>
              </a:lnSpc>
              <a:spcBef>
                <a:spcPts val="0"/>
              </a:spcBef>
              <a:spcAft>
                <a:spcPts val="0"/>
              </a:spcAft>
              <a:buFont typeface="Arial" pitchFamily="34" charset="0"/>
              <a:buChar char="•"/>
              <a:defRPr/>
            </a:pPr>
            <a:r>
              <a:rPr lang="fr-FR" dirty="0">
                <a:latin typeface="+mn-lt"/>
              </a:rPr>
              <a:t> Doit se tenir prêt à freiner des deux freins.</a:t>
            </a:r>
          </a:p>
        </p:txBody>
      </p:sp>
      <p:grpSp>
        <p:nvGrpSpPr>
          <p:cNvPr id="3" name="Groupe 3"/>
          <p:cNvGrpSpPr>
            <a:grpSpLocks/>
          </p:cNvGrpSpPr>
          <p:nvPr/>
        </p:nvGrpSpPr>
        <p:grpSpPr bwMode="auto">
          <a:xfrm>
            <a:off x="8151478" y="4725988"/>
            <a:ext cx="1296987" cy="1943100"/>
            <a:chOff x="6660232" y="4653136"/>
            <a:chExt cx="1296144" cy="1944216"/>
          </a:xfrm>
        </p:grpSpPr>
        <p:grpSp>
          <p:nvGrpSpPr>
            <p:cNvPr id="4" name="Groupe 7"/>
            <p:cNvGrpSpPr>
              <a:grpSpLocks/>
            </p:cNvGrpSpPr>
            <p:nvPr/>
          </p:nvGrpSpPr>
          <p:grpSpPr bwMode="auto">
            <a:xfrm>
              <a:off x="6804248" y="5013176"/>
              <a:ext cx="288032" cy="1584176"/>
              <a:chOff x="6804248" y="5013176"/>
              <a:chExt cx="288032" cy="1584176"/>
            </a:xfrm>
          </p:grpSpPr>
          <p:sp>
            <p:nvSpPr>
              <p:cNvPr id="12" name="Rectangle 3"/>
              <p:cNvSpPr/>
              <p:nvPr/>
            </p:nvSpPr>
            <p:spPr>
              <a:xfrm>
                <a:off x="6804600" y="5016882"/>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3" name="Rectangle 12"/>
              <p:cNvSpPr/>
              <p:nvPr/>
            </p:nvSpPr>
            <p:spPr>
              <a:xfrm>
                <a:off x="6804600" y="5445753"/>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4" name="Rectangle 13"/>
              <p:cNvSpPr/>
              <p:nvPr/>
            </p:nvSpPr>
            <p:spPr>
              <a:xfrm>
                <a:off x="6804600" y="5877801"/>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5" name="Rectangle 14"/>
              <p:cNvSpPr/>
              <p:nvPr/>
            </p:nvSpPr>
            <p:spPr>
              <a:xfrm>
                <a:off x="6804600" y="6309849"/>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grpSp>
          <p:nvGrpSpPr>
            <p:cNvPr id="5" name="Groupe 8"/>
            <p:cNvGrpSpPr>
              <a:grpSpLocks/>
            </p:cNvGrpSpPr>
            <p:nvPr/>
          </p:nvGrpSpPr>
          <p:grpSpPr bwMode="auto">
            <a:xfrm>
              <a:off x="7452320" y="5013176"/>
              <a:ext cx="288032" cy="1584176"/>
              <a:chOff x="6804248" y="5013176"/>
              <a:chExt cx="288032" cy="1584176"/>
            </a:xfrm>
          </p:grpSpPr>
          <p:sp>
            <p:nvSpPr>
              <p:cNvPr id="8" name="Rectangle 7"/>
              <p:cNvSpPr/>
              <p:nvPr/>
            </p:nvSpPr>
            <p:spPr>
              <a:xfrm>
                <a:off x="6803807" y="5016882"/>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9" name="Rectangle 8"/>
              <p:cNvSpPr/>
              <p:nvPr/>
            </p:nvSpPr>
            <p:spPr>
              <a:xfrm>
                <a:off x="6803807" y="5445753"/>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0" name="Rectangle 9"/>
              <p:cNvSpPr/>
              <p:nvPr/>
            </p:nvSpPr>
            <p:spPr>
              <a:xfrm>
                <a:off x="6803807" y="5877801"/>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 name="Rectangle 10"/>
              <p:cNvSpPr/>
              <p:nvPr/>
            </p:nvSpPr>
            <p:spPr>
              <a:xfrm>
                <a:off x="6803807" y="6309849"/>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sp>
          <p:nvSpPr>
            <p:cNvPr id="6" name="ZoneTexte 6"/>
            <p:cNvSpPr txBox="1">
              <a:spLocks noChangeArrowheads="1"/>
            </p:cNvSpPr>
            <p:nvPr/>
          </p:nvSpPr>
          <p:spPr bwMode="auto">
            <a:xfrm>
              <a:off x="6660232"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Vrai</a:t>
              </a:r>
            </a:p>
          </p:txBody>
        </p:sp>
        <p:sp>
          <p:nvSpPr>
            <p:cNvPr id="7" name="ZoneTexte 7"/>
            <p:cNvSpPr txBox="1">
              <a:spLocks noChangeArrowheads="1"/>
            </p:cNvSpPr>
            <p:nvPr/>
          </p:nvSpPr>
          <p:spPr bwMode="auto">
            <a:xfrm>
              <a:off x="7308304"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Faux</a:t>
              </a:r>
            </a:p>
          </p:txBody>
        </p:sp>
      </p:grpSp>
      <p:pic>
        <p:nvPicPr>
          <p:cNvPr id="16" name="Image 1" descr="Image4.bmp"/>
          <p:cNvPicPr>
            <a:picLocks noChangeAspect="1"/>
          </p:cNvPicPr>
          <p:nvPr/>
        </p:nvPicPr>
        <p:blipFill>
          <a:blip r:embed="rId2">
            <a:extLst>
              <a:ext uri="{28A0092B-C50C-407E-A947-70E740481C1C}">
                <a14:useLocalDpi xmlns:a14="http://schemas.microsoft.com/office/drawing/2010/main" val="0"/>
              </a:ext>
            </a:extLst>
          </a:blip>
          <a:srcRect b="5035"/>
          <a:stretch>
            <a:fillRect/>
          </a:stretch>
        </p:blipFill>
        <p:spPr bwMode="auto">
          <a:xfrm>
            <a:off x="1491915" y="-26988"/>
            <a:ext cx="9144000" cy="475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à coins arrondis 16"/>
          <p:cNvSpPr/>
          <p:nvPr/>
        </p:nvSpPr>
        <p:spPr bwMode="auto">
          <a:xfrm>
            <a:off x="1491915" y="4725988"/>
            <a:ext cx="9144000" cy="2132012"/>
          </a:xfrm>
          <a:prstGeom prst="roundRect">
            <a:avLst>
              <a:gd name="adj" fmla="val 8988"/>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8"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4722525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bwMode="auto">
          <a:xfrm>
            <a:off x="1955794" y="4725988"/>
            <a:ext cx="6516688" cy="2030412"/>
          </a:xfrm>
          <a:prstGeom prst="rect">
            <a:avLst/>
          </a:prstGeom>
          <a:noFill/>
        </p:spPr>
        <p:txBody>
          <a:bodyPr>
            <a:spAutoFit/>
          </a:bodyPr>
          <a:lstStyle/>
          <a:p>
            <a:pPr fontAlgn="auto">
              <a:spcBef>
                <a:spcPts val="0"/>
              </a:spcBef>
              <a:spcAft>
                <a:spcPts val="0"/>
              </a:spcAft>
              <a:defRPr/>
            </a:pPr>
            <a:r>
              <a:rPr lang="fr-FR" b="1" dirty="0">
                <a:latin typeface="+mn-lt"/>
              </a:rPr>
              <a:t>Dans cette situation, le cycliste :</a:t>
            </a:r>
          </a:p>
          <a:p>
            <a:pPr marL="177800" fontAlgn="auto">
              <a:lnSpc>
                <a:spcPct val="150000"/>
              </a:lnSpc>
              <a:spcBef>
                <a:spcPts val="0"/>
              </a:spcBef>
              <a:spcAft>
                <a:spcPts val="0"/>
              </a:spcAft>
              <a:buFont typeface="Arial" pitchFamily="34" charset="0"/>
              <a:buChar char="•"/>
              <a:defRPr/>
            </a:pPr>
            <a:r>
              <a:rPr lang="fr-FR" dirty="0">
                <a:latin typeface="+mn-lt"/>
              </a:rPr>
              <a:t> Risque de heurter la voiture si elle ne respecte pas le panneau.</a:t>
            </a:r>
          </a:p>
          <a:p>
            <a:pPr marL="177800" fontAlgn="auto">
              <a:lnSpc>
                <a:spcPct val="150000"/>
              </a:lnSpc>
              <a:spcBef>
                <a:spcPts val="0"/>
              </a:spcBef>
              <a:spcAft>
                <a:spcPts val="0"/>
              </a:spcAft>
              <a:buFont typeface="Arial" pitchFamily="34" charset="0"/>
              <a:buChar char="•"/>
              <a:defRPr/>
            </a:pPr>
            <a:r>
              <a:rPr lang="fr-FR" dirty="0">
                <a:latin typeface="+mn-lt"/>
              </a:rPr>
              <a:t> Ne risque rien car il est prioritaire.</a:t>
            </a:r>
          </a:p>
          <a:p>
            <a:pPr marL="177800" fontAlgn="auto">
              <a:lnSpc>
                <a:spcPct val="150000"/>
              </a:lnSpc>
              <a:spcBef>
                <a:spcPts val="0"/>
              </a:spcBef>
              <a:spcAft>
                <a:spcPts val="0"/>
              </a:spcAft>
              <a:buFont typeface="Arial" pitchFamily="34" charset="0"/>
              <a:buChar char="•"/>
              <a:defRPr/>
            </a:pPr>
            <a:r>
              <a:rPr lang="fr-FR" dirty="0">
                <a:latin typeface="+mn-lt"/>
              </a:rPr>
              <a:t> Doit s’arrêter pour laisser passer la voiture.</a:t>
            </a:r>
          </a:p>
          <a:p>
            <a:pPr marL="177800" fontAlgn="auto">
              <a:lnSpc>
                <a:spcPct val="150000"/>
              </a:lnSpc>
              <a:spcBef>
                <a:spcPts val="0"/>
              </a:spcBef>
              <a:spcAft>
                <a:spcPts val="0"/>
              </a:spcAft>
              <a:buFont typeface="Arial" pitchFamily="34" charset="0"/>
              <a:buChar char="•"/>
              <a:defRPr/>
            </a:pPr>
            <a:r>
              <a:rPr lang="fr-FR" dirty="0">
                <a:latin typeface="+mn-lt"/>
              </a:rPr>
              <a:t> Doit se tenir prêt à freiner des deux freins.</a:t>
            </a:r>
          </a:p>
        </p:txBody>
      </p:sp>
      <p:grpSp>
        <p:nvGrpSpPr>
          <p:cNvPr id="3" name="Groupe 3"/>
          <p:cNvGrpSpPr>
            <a:grpSpLocks/>
          </p:cNvGrpSpPr>
          <p:nvPr/>
        </p:nvGrpSpPr>
        <p:grpSpPr bwMode="auto">
          <a:xfrm>
            <a:off x="8183557" y="4725988"/>
            <a:ext cx="1296987" cy="1943100"/>
            <a:chOff x="6660232" y="4653136"/>
            <a:chExt cx="1296144" cy="1944216"/>
          </a:xfrm>
        </p:grpSpPr>
        <p:grpSp>
          <p:nvGrpSpPr>
            <p:cNvPr id="4" name="Groupe 7"/>
            <p:cNvGrpSpPr>
              <a:grpSpLocks/>
            </p:cNvGrpSpPr>
            <p:nvPr/>
          </p:nvGrpSpPr>
          <p:grpSpPr bwMode="auto">
            <a:xfrm>
              <a:off x="6804248" y="5013176"/>
              <a:ext cx="288032" cy="1584176"/>
              <a:chOff x="6804248" y="5013176"/>
              <a:chExt cx="288032" cy="1584176"/>
            </a:xfrm>
          </p:grpSpPr>
          <p:sp>
            <p:nvSpPr>
              <p:cNvPr id="12" name="Rectangle 3"/>
              <p:cNvSpPr/>
              <p:nvPr/>
            </p:nvSpPr>
            <p:spPr>
              <a:xfrm>
                <a:off x="6804600" y="5016882"/>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3" name="Rectangle 12"/>
              <p:cNvSpPr/>
              <p:nvPr/>
            </p:nvSpPr>
            <p:spPr>
              <a:xfrm>
                <a:off x="6804600" y="5445753"/>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4" name="Rectangle 13"/>
              <p:cNvSpPr/>
              <p:nvPr/>
            </p:nvSpPr>
            <p:spPr>
              <a:xfrm>
                <a:off x="6804600" y="5877801"/>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5" name="Rectangle 14"/>
              <p:cNvSpPr/>
              <p:nvPr/>
            </p:nvSpPr>
            <p:spPr>
              <a:xfrm>
                <a:off x="6804600" y="6309849"/>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grpSp>
          <p:nvGrpSpPr>
            <p:cNvPr id="5" name="Groupe 8"/>
            <p:cNvGrpSpPr>
              <a:grpSpLocks/>
            </p:cNvGrpSpPr>
            <p:nvPr/>
          </p:nvGrpSpPr>
          <p:grpSpPr bwMode="auto">
            <a:xfrm>
              <a:off x="7452320" y="5013176"/>
              <a:ext cx="288032" cy="1584176"/>
              <a:chOff x="6804248" y="5013176"/>
              <a:chExt cx="288032" cy="1584176"/>
            </a:xfrm>
          </p:grpSpPr>
          <p:sp>
            <p:nvSpPr>
              <p:cNvPr id="8" name="Rectangle 7"/>
              <p:cNvSpPr/>
              <p:nvPr/>
            </p:nvSpPr>
            <p:spPr>
              <a:xfrm>
                <a:off x="6803807" y="5016882"/>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9" name="Rectangle 8"/>
              <p:cNvSpPr/>
              <p:nvPr/>
            </p:nvSpPr>
            <p:spPr>
              <a:xfrm>
                <a:off x="6803807" y="5445753"/>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0" name="Rectangle 9"/>
              <p:cNvSpPr/>
              <p:nvPr/>
            </p:nvSpPr>
            <p:spPr>
              <a:xfrm>
                <a:off x="6803807" y="5877801"/>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 name="Rectangle 10"/>
              <p:cNvSpPr/>
              <p:nvPr/>
            </p:nvSpPr>
            <p:spPr>
              <a:xfrm>
                <a:off x="6803807" y="6309849"/>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sp>
          <p:nvSpPr>
            <p:cNvPr id="6" name="ZoneTexte 6"/>
            <p:cNvSpPr txBox="1">
              <a:spLocks noChangeArrowheads="1"/>
            </p:cNvSpPr>
            <p:nvPr/>
          </p:nvSpPr>
          <p:spPr bwMode="auto">
            <a:xfrm>
              <a:off x="6660232"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Vrai</a:t>
              </a:r>
            </a:p>
          </p:txBody>
        </p:sp>
        <p:sp>
          <p:nvSpPr>
            <p:cNvPr id="7" name="ZoneTexte 7"/>
            <p:cNvSpPr txBox="1">
              <a:spLocks noChangeArrowheads="1"/>
            </p:cNvSpPr>
            <p:nvPr/>
          </p:nvSpPr>
          <p:spPr bwMode="auto">
            <a:xfrm>
              <a:off x="7308304"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Faux</a:t>
              </a:r>
            </a:p>
          </p:txBody>
        </p:sp>
      </p:grpSp>
      <p:pic>
        <p:nvPicPr>
          <p:cNvPr id="16" name="Image 1" descr="Image4.bmp"/>
          <p:cNvPicPr>
            <a:picLocks noChangeAspect="1"/>
          </p:cNvPicPr>
          <p:nvPr/>
        </p:nvPicPr>
        <p:blipFill>
          <a:blip r:embed="rId3">
            <a:extLst>
              <a:ext uri="{28A0092B-C50C-407E-A947-70E740481C1C}">
                <a14:useLocalDpi xmlns:a14="http://schemas.microsoft.com/office/drawing/2010/main" val="0"/>
              </a:ext>
            </a:extLst>
          </a:blip>
          <a:srcRect b="5035"/>
          <a:stretch>
            <a:fillRect/>
          </a:stretch>
        </p:blipFill>
        <p:spPr bwMode="auto">
          <a:xfrm>
            <a:off x="1523994" y="-26988"/>
            <a:ext cx="9144000" cy="475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à coins arrondis 16"/>
          <p:cNvSpPr/>
          <p:nvPr/>
        </p:nvSpPr>
        <p:spPr bwMode="auto">
          <a:xfrm>
            <a:off x="1523994" y="4725988"/>
            <a:ext cx="9144000" cy="2132012"/>
          </a:xfrm>
          <a:prstGeom prst="roundRect">
            <a:avLst>
              <a:gd name="adj" fmla="val 8988"/>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nvGrpSpPr>
          <p:cNvPr id="18" name="Groupe 19"/>
          <p:cNvGrpSpPr>
            <a:grpSpLocks/>
          </p:cNvGrpSpPr>
          <p:nvPr/>
        </p:nvGrpSpPr>
        <p:grpSpPr bwMode="auto">
          <a:xfrm>
            <a:off x="8328019" y="5084763"/>
            <a:ext cx="287338" cy="288925"/>
            <a:chOff x="8172400" y="1196752"/>
            <a:chExt cx="288032" cy="288032"/>
          </a:xfrm>
        </p:grpSpPr>
        <p:cxnSp>
          <p:nvCxnSpPr>
            <p:cNvPr id="19" name="Connecteur droit 18"/>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1" name="Groupe 22"/>
          <p:cNvGrpSpPr>
            <a:grpSpLocks/>
          </p:cNvGrpSpPr>
          <p:nvPr/>
        </p:nvGrpSpPr>
        <p:grpSpPr bwMode="auto">
          <a:xfrm>
            <a:off x="8975719" y="5516563"/>
            <a:ext cx="288925" cy="288925"/>
            <a:chOff x="8172400" y="1196752"/>
            <a:chExt cx="288032" cy="288032"/>
          </a:xfrm>
        </p:grpSpPr>
        <p:cxnSp>
          <p:nvCxnSpPr>
            <p:cNvPr id="22" name="Connecteur droit 21"/>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4" name="Groupe 25"/>
          <p:cNvGrpSpPr>
            <a:grpSpLocks/>
          </p:cNvGrpSpPr>
          <p:nvPr/>
        </p:nvGrpSpPr>
        <p:grpSpPr bwMode="auto">
          <a:xfrm>
            <a:off x="8975719" y="5949950"/>
            <a:ext cx="288925" cy="287338"/>
            <a:chOff x="8172400" y="1196752"/>
            <a:chExt cx="288032" cy="288032"/>
          </a:xfrm>
        </p:grpSpPr>
        <p:cxnSp>
          <p:nvCxnSpPr>
            <p:cNvPr id="25" name="Connecteur droit 24"/>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7" name="Groupe 28"/>
          <p:cNvGrpSpPr>
            <a:grpSpLocks/>
          </p:cNvGrpSpPr>
          <p:nvPr/>
        </p:nvGrpSpPr>
        <p:grpSpPr bwMode="auto">
          <a:xfrm>
            <a:off x="8328019" y="6381750"/>
            <a:ext cx="287338" cy="287338"/>
            <a:chOff x="8172400" y="1196752"/>
            <a:chExt cx="288032" cy="288032"/>
          </a:xfrm>
        </p:grpSpPr>
        <p:cxnSp>
          <p:nvCxnSpPr>
            <p:cNvPr id="28" name="Connecteur droit 27"/>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Connecteur droit 28"/>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0" name="Espace réservé du pied de page 18"/>
          <p:cNvSpPr>
            <a:spLocks noGrp="1"/>
          </p:cNvSpPr>
          <p:nvPr>
            <p:ph type="ftr" sz="quarter" idx="11"/>
          </p:nvPr>
        </p:nvSpPr>
        <p:spPr>
          <a:xfrm>
            <a:off x="10860090"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3123155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Image 1" descr="Image8.bmp"/>
          <p:cNvPicPr>
            <a:picLocks noChangeAspect="1"/>
          </p:cNvPicPr>
          <p:nvPr/>
        </p:nvPicPr>
        <p:blipFill>
          <a:blip r:embed="rId3">
            <a:extLst>
              <a:ext uri="{28A0092B-C50C-407E-A947-70E740481C1C}">
                <a14:useLocalDpi xmlns:a14="http://schemas.microsoft.com/office/drawing/2010/main" val="0"/>
              </a:ext>
            </a:extLst>
          </a:blip>
          <a:srcRect t="10786"/>
          <a:stretch>
            <a:fillRect/>
          </a:stretch>
        </p:blipFill>
        <p:spPr bwMode="auto">
          <a:xfrm>
            <a:off x="1524000" y="-26988"/>
            <a:ext cx="9144000" cy="476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2"/>
          <p:cNvSpPr txBox="1"/>
          <p:nvPr/>
        </p:nvSpPr>
        <p:spPr>
          <a:xfrm>
            <a:off x="1452562" y="4724400"/>
            <a:ext cx="8315326" cy="2032000"/>
          </a:xfrm>
          <a:prstGeom prst="rect">
            <a:avLst/>
          </a:prstGeom>
          <a:noFill/>
        </p:spPr>
        <p:txBody>
          <a:bodyPr>
            <a:spAutoFit/>
          </a:bodyPr>
          <a:lstStyle/>
          <a:p>
            <a:pPr>
              <a:defRPr/>
            </a:pPr>
            <a:r>
              <a:rPr lang="fr-FR" b="1" dirty="0"/>
              <a:t>Dans cette situation, que devrait faire la cycliste ?</a:t>
            </a:r>
          </a:p>
          <a:p>
            <a:pPr marL="95250">
              <a:lnSpc>
                <a:spcPct val="150000"/>
              </a:lnSpc>
              <a:buFont typeface="Arial" pitchFamily="34" charset="0"/>
              <a:buChar char="•"/>
              <a:defRPr/>
            </a:pPr>
            <a:r>
              <a:rPr lang="fr-FR" dirty="0"/>
              <a:t> Continuer à rouler à droite où elle se trouve car elle est à sa place.</a:t>
            </a:r>
          </a:p>
          <a:p>
            <a:pPr marL="95250">
              <a:lnSpc>
                <a:spcPct val="150000"/>
              </a:lnSpc>
              <a:buFont typeface="Arial" pitchFamily="34" charset="0"/>
              <a:buChar char="•"/>
              <a:defRPr/>
            </a:pPr>
            <a:r>
              <a:rPr lang="fr-FR" dirty="0"/>
              <a:t> Rouler à droite, dans le caniveau pour faciliter le dépassement de la voiture.</a:t>
            </a:r>
          </a:p>
          <a:p>
            <a:pPr marL="95250">
              <a:lnSpc>
                <a:spcPct val="150000"/>
              </a:lnSpc>
              <a:buFont typeface="Arial" pitchFamily="34" charset="0"/>
              <a:buChar char="•"/>
              <a:defRPr/>
            </a:pPr>
            <a:r>
              <a:rPr lang="fr-FR" dirty="0"/>
              <a:t> Regarder obligatoirement derrière elle pour s’assurer qu’il s’agit bien d’une voiture.</a:t>
            </a:r>
          </a:p>
          <a:p>
            <a:pPr marL="95250">
              <a:lnSpc>
                <a:spcPct val="150000"/>
              </a:lnSpc>
              <a:buFont typeface="Arial" pitchFamily="34" charset="0"/>
              <a:buChar char="•"/>
              <a:defRPr/>
            </a:pPr>
            <a:r>
              <a:rPr lang="fr-FR" dirty="0"/>
              <a:t> S’arrêter à droite pour laisser passer la voiture.</a:t>
            </a:r>
          </a:p>
        </p:txBody>
      </p:sp>
      <p:grpSp>
        <p:nvGrpSpPr>
          <p:cNvPr id="11268" name="Groupe 3"/>
          <p:cNvGrpSpPr>
            <a:grpSpLocks/>
          </p:cNvGrpSpPr>
          <p:nvPr/>
        </p:nvGrpSpPr>
        <p:grpSpPr bwMode="auto">
          <a:xfrm>
            <a:off x="9409113" y="4724400"/>
            <a:ext cx="1295400" cy="1944688"/>
            <a:chOff x="6660232" y="4653136"/>
            <a:chExt cx="1296144" cy="1944216"/>
          </a:xfrm>
        </p:grpSpPr>
        <p:grpSp>
          <p:nvGrpSpPr>
            <p:cNvPr id="11271" name="Groupe 7"/>
            <p:cNvGrpSpPr>
              <a:grpSpLocks/>
            </p:cNvGrpSpPr>
            <p:nvPr/>
          </p:nvGrpSpPr>
          <p:grpSpPr bwMode="auto">
            <a:xfrm>
              <a:off x="6804248" y="5013176"/>
              <a:ext cx="288032" cy="1584176"/>
              <a:chOff x="6804248" y="5013176"/>
              <a:chExt cx="288032" cy="1584176"/>
            </a:xfrm>
          </p:grpSpPr>
          <p:sp>
            <p:nvSpPr>
              <p:cNvPr id="13" name="Rectangle 3"/>
              <p:cNvSpPr/>
              <p:nvPr/>
            </p:nvSpPr>
            <p:spPr>
              <a:xfrm>
                <a:off x="6804777" y="5013412"/>
                <a:ext cx="287503" cy="287267"/>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4" name="Rectangle 13"/>
              <p:cNvSpPr/>
              <p:nvPr/>
            </p:nvSpPr>
            <p:spPr>
              <a:xfrm>
                <a:off x="6804777" y="5445107"/>
                <a:ext cx="287503" cy="2888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5" name="Rectangle 14"/>
              <p:cNvSpPr/>
              <p:nvPr/>
            </p:nvSpPr>
            <p:spPr>
              <a:xfrm>
                <a:off x="6804777" y="5876802"/>
                <a:ext cx="287503" cy="2888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6" name="Rectangle 15"/>
              <p:cNvSpPr/>
              <p:nvPr/>
            </p:nvSpPr>
            <p:spPr>
              <a:xfrm>
                <a:off x="6804777" y="6310084"/>
                <a:ext cx="287503" cy="287268"/>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grpSp>
          <p:nvGrpSpPr>
            <p:cNvPr id="11272" name="Groupe 8"/>
            <p:cNvGrpSpPr>
              <a:grpSpLocks/>
            </p:cNvGrpSpPr>
            <p:nvPr/>
          </p:nvGrpSpPr>
          <p:grpSpPr bwMode="auto">
            <a:xfrm>
              <a:off x="7452320" y="5013176"/>
              <a:ext cx="288032" cy="1584176"/>
              <a:chOff x="6804248" y="5013176"/>
              <a:chExt cx="288032" cy="1584176"/>
            </a:xfrm>
          </p:grpSpPr>
          <p:sp>
            <p:nvSpPr>
              <p:cNvPr id="9" name="Rectangle 8"/>
              <p:cNvSpPr/>
              <p:nvPr/>
            </p:nvSpPr>
            <p:spPr>
              <a:xfrm>
                <a:off x="6804777" y="5013412"/>
                <a:ext cx="287503" cy="287267"/>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 name="Rectangle 9"/>
              <p:cNvSpPr/>
              <p:nvPr/>
            </p:nvSpPr>
            <p:spPr>
              <a:xfrm>
                <a:off x="6804777" y="5445107"/>
                <a:ext cx="287503" cy="2888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1" name="Rectangle 10"/>
              <p:cNvSpPr/>
              <p:nvPr/>
            </p:nvSpPr>
            <p:spPr>
              <a:xfrm>
                <a:off x="6804777" y="5876802"/>
                <a:ext cx="287503" cy="2888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2" name="Rectangle 11"/>
              <p:cNvSpPr/>
              <p:nvPr/>
            </p:nvSpPr>
            <p:spPr>
              <a:xfrm>
                <a:off x="6804777" y="6310084"/>
                <a:ext cx="287503" cy="287268"/>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sp>
          <p:nvSpPr>
            <p:cNvPr id="11273" name="ZoneTexte 6"/>
            <p:cNvSpPr txBox="1">
              <a:spLocks noChangeArrowheads="1"/>
            </p:cNvSpPr>
            <p:nvPr/>
          </p:nvSpPr>
          <p:spPr bwMode="auto">
            <a:xfrm>
              <a:off x="6660232"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Vrai</a:t>
              </a:r>
            </a:p>
          </p:txBody>
        </p:sp>
        <p:sp>
          <p:nvSpPr>
            <p:cNvPr id="11274" name="ZoneTexte 7"/>
            <p:cNvSpPr txBox="1">
              <a:spLocks noChangeArrowheads="1"/>
            </p:cNvSpPr>
            <p:nvPr/>
          </p:nvSpPr>
          <p:spPr bwMode="auto">
            <a:xfrm>
              <a:off x="7308304"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Faux</a:t>
              </a:r>
            </a:p>
          </p:txBody>
        </p:sp>
      </p:grpSp>
      <p:sp>
        <p:nvSpPr>
          <p:cNvPr id="17" name="Rectangle à coins arrondis 16"/>
          <p:cNvSpPr/>
          <p:nvPr/>
        </p:nvSpPr>
        <p:spPr>
          <a:xfrm>
            <a:off x="1524000" y="4724400"/>
            <a:ext cx="9144000" cy="2133600"/>
          </a:xfrm>
          <a:prstGeom prst="roundRect">
            <a:avLst>
              <a:gd name="adj" fmla="val 7709"/>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8" name="Espace réservé du pied de page 17"/>
          <p:cNvSpPr>
            <a:spLocks noGrp="1"/>
          </p:cNvSpPr>
          <p:nvPr>
            <p:ph type="ftr" sz="quarter" idx="11"/>
          </p:nvPr>
        </p:nvSpPr>
        <p:spPr>
          <a:xfrm>
            <a:off x="6369050" y="6519864"/>
            <a:ext cx="2895600" cy="365125"/>
          </a:xfrm>
        </p:spPr>
        <p:txBody>
          <a:bodyPr/>
          <a:lstStyle/>
          <a:p>
            <a:pPr>
              <a:defRPr/>
            </a:pPr>
            <a:r>
              <a:rPr lang="fr-FR" dirty="0"/>
              <a:t>Christian CHARLES CPC EPS</a:t>
            </a:r>
          </a:p>
        </p:txBody>
      </p:sp>
    </p:spTree>
    <p:extLst>
      <p:ext uri="{BB962C8B-B14F-4D97-AF65-F5344CB8AC3E}">
        <p14:creationId xmlns:p14="http://schemas.microsoft.com/office/powerpoint/2010/main" val="5602142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Image 1" descr="Image8.bmp"/>
          <p:cNvPicPr>
            <a:picLocks noChangeAspect="1"/>
          </p:cNvPicPr>
          <p:nvPr/>
        </p:nvPicPr>
        <p:blipFill>
          <a:blip r:embed="rId3">
            <a:extLst>
              <a:ext uri="{28A0092B-C50C-407E-A947-70E740481C1C}">
                <a14:useLocalDpi xmlns:a14="http://schemas.microsoft.com/office/drawing/2010/main" val="0"/>
              </a:ext>
            </a:extLst>
          </a:blip>
          <a:srcRect t="10786"/>
          <a:stretch>
            <a:fillRect/>
          </a:stretch>
        </p:blipFill>
        <p:spPr bwMode="auto">
          <a:xfrm>
            <a:off x="1524000" y="-26988"/>
            <a:ext cx="9144000" cy="476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2"/>
          <p:cNvSpPr txBox="1"/>
          <p:nvPr/>
        </p:nvSpPr>
        <p:spPr>
          <a:xfrm>
            <a:off x="1452562" y="4724400"/>
            <a:ext cx="8315326" cy="2032000"/>
          </a:xfrm>
          <a:prstGeom prst="rect">
            <a:avLst/>
          </a:prstGeom>
          <a:noFill/>
        </p:spPr>
        <p:txBody>
          <a:bodyPr>
            <a:spAutoFit/>
          </a:bodyPr>
          <a:lstStyle/>
          <a:p>
            <a:pPr>
              <a:defRPr/>
            </a:pPr>
            <a:r>
              <a:rPr lang="fr-FR" b="1" dirty="0"/>
              <a:t>Dans cette situation, que devrait faire la cycliste ?</a:t>
            </a:r>
          </a:p>
          <a:p>
            <a:pPr marL="95250">
              <a:lnSpc>
                <a:spcPct val="150000"/>
              </a:lnSpc>
              <a:buFont typeface="Arial" pitchFamily="34" charset="0"/>
              <a:buChar char="•"/>
              <a:defRPr/>
            </a:pPr>
            <a:r>
              <a:rPr lang="fr-FR" dirty="0"/>
              <a:t> Continuer à rouler à droite où elle se trouve car elle est à sa place.</a:t>
            </a:r>
          </a:p>
          <a:p>
            <a:pPr marL="95250">
              <a:lnSpc>
                <a:spcPct val="150000"/>
              </a:lnSpc>
              <a:buFont typeface="Arial" pitchFamily="34" charset="0"/>
              <a:buChar char="•"/>
              <a:defRPr/>
            </a:pPr>
            <a:r>
              <a:rPr lang="fr-FR" dirty="0"/>
              <a:t> Rouler à droite, dans le caniveau pour faciliter le dépassement de la voiture.</a:t>
            </a:r>
          </a:p>
          <a:p>
            <a:pPr marL="95250">
              <a:lnSpc>
                <a:spcPct val="150000"/>
              </a:lnSpc>
              <a:buFont typeface="Arial" pitchFamily="34" charset="0"/>
              <a:buChar char="•"/>
              <a:defRPr/>
            </a:pPr>
            <a:r>
              <a:rPr lang="fr-FR" dirty="0"/>
              <a:t> Regarder obligatoirement derrière elle pour s’assurer qu’il s’agit bien d’une voiture.</a:t>
            </a:r>
          </a:p>
          <a:p>
            <a:pPr marL="95250">
              <a:lnSpc>
                <a:spcPct val="150000"/>
              </a:lnSpc>
              <a:buFont typeface="Arial" pitchFamily="34" charset="0"/>
              <a:buChar char="•"/>
              <a:defRPr/>
            </a:pPr>
            <a:r>
              <a:rPr lang="fr-FR" dirty="0"/>
              <a:t> S’arrêter à droite pour laisser passer la voiture.</a:t>
            </a:r>
          </a:p>
        </p:txBody>
      </p:sp>
      <p:grpSp>
        <p:nvGrpSpPr>
          <p:cNvPr id="21508" name="Groupe 3"/>
          <p:cNvGrpSpPr>
            <a:grpSpLocks/>
          </p:cNvGrpSpPr>
          <p:nvPr/>
        </p:nvGrpSpPr>
        <p:grpSpPr bwMode="auto">
          <a:xfrm>
            <a:off x="9409113" y="4724400"/>
            <a:ext cx="1295400" cy="1944688"/>
            <a:chOff x="6660232" y="4653136"/>
            <a:chExt cx="1296144" cy="1944216"/>
          </a:xfrm>
        </p:grpSpPr>
        <p:grpSp>
          <p:nvGrpSpPr>
            <p:cNvPr id="21523" name="Groupe 7"/>
            <p:cNvGrpSpPr>
              <a:grpSpLocks/>
            </p:cNvGrpSpPr>
            <p:nvPr/>
          </p:nvGrpSpPr>
          <p:grpSpPr bwMode="auto">
            <a:xfrm>
              <a:off x="6804248" y="5013176"/>
              <a:ext cx="288032" cy="1584176"/>
              <a:chOff x="6804248" y="5013176"/>
              <a:chExt cx="288032" cy="1584176"/>
            </a:xfrm>
          </p:grpSpPr>
          <p:sp>
            <p:nvSpPr>
              <p:cNvPr id="13" name="Rectangle 3"/>
              <p:cNvSpPr/>
              <p:nvPr/>
            </p:nvSpPr>
            <p:spPr>
              <a:xfrm>
                <a:off x="6804777" y="5013412"/>
                <a:ext cx="287503" cy="287267"/>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4" name="Rectangle 13"/>
              <p:cNvSpPr/>
              <p:nvPr/>
            </p:nvSpPr>
            <p:spPr>
              <a:xfrm>
                <a:off x="6804777" y="5445107"/>
                <a:ext cx="287503" cy="2888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5" name="Rectangle 14"/>
              <p:cNvSpPr/>
              <p:nvPr/>
            </p:nvSpPr>
            <p:spPr>
              <a:xfrm>
                <a:off x="6804777" y="5876802"/>
                <a:ext cx="287503" cy="2888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6" name="Rectangle 15"/>
              <p:cNvSpPr/>
              <p:nvPr/>
            </p:nvSpPr>
            <p:spPr>
              <a:xfrm>
                <a:off x="6804777" y="6310084"/>
                <a:ext cx="287503" cy="287268"/>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grpSp>
          <p:nvGrpSpPr>
            <p:cNvPr id="21524" name="Groupe 8"/>
            <p:cNvGrpSpPr>
              <a:grpSpLocks/>
            </p:cNvGrpSpPr>
            <p:nvPr/>
          </p:nvGrpSpPr>
          <p:grpSpPr bwMode="auto">
            <a:xfrm>
              <a:off x="7452320" y="5013176"/>
              <a:ext cx="288032" cy="1584176"/>
              <a:chOff x="6804248" y="5013176"/>
              <a:chExt cx="288032" cy="1584176"/>
            </a:xfrm>
          </p:grpSpPr>
          <p:sp>
            <p:nvSpPr>
              <p:cNvPr id="9" name="Rectangle 8"/>
              <p:cNvSpPr/>
              <p:nvPr/>
            </p:nvSpPr>
            <p:spPr>
              <a:xfrm>
                <a:off x="6804777" y="5013412"/>
                <a:ext cx="287503" cy="287267"/>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 name="Rectangle 9"/>
              <p:cNvSpPr/>
              <p:nvPr/>
            </p:nvSpPr>
            <p:spPr>
              <a:xfrm>
                <a:off x="6804777" y="5445107"/>
                <a:ext cx="287503" cy="2888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1" name="Rectangle 10"/>
              <p:cNvSpPr/>
              <p:nvPr/>
            </p:nvSpPr>
            <p:spPr>
              <a:xfrm>
                <a:off x="6804777" y="5876802"/>
                <a:ext cx="287503" cy="2888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2" name="Rectangle 11"/>
              <p:cNvSpPr/>
              <p:nvPr/>
            </p:nvSpPr>
            <p:spPr>
              <a:xfrm>
                <a:off x="6804777" y="6310084"/>
                <a:ext cx="287503" cy="287268"/>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sp>
          <p:nvSpPr>
            <p:cNvPr id="21525" name="ZoneTexte 6"/>
            <p:cNvSpPr txBox="1">
              <a:spLocks noChangeArrowheads="1"/>
            </p:cNvSpPr>
            <p:nvPr/>
          </p:nvSpPr>
          <p:spPr bwMode="auto">
            <a:xfrm>
              <a:off x="6660232"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Vrai</a:t>
              </a:r>
            </a:p>
          </p:txBody>
        </p:sp>
        <p:sp>
          <p:nvSpPr>
            <p:cNvPr id="21526" name="ZoneTexte 7"/>
            <p:cNvSpPr txBox="1">
              <a:spLocks noChangeArrowheads="1"/>
            </p:cNvSpPr>
            <p:nvPr/>
          </p:nvSpPr>
          <p:spPr bwMode="auto">
            <a:xfrm>
              <a:off x="7308304"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Faux</a:t>
              </a:r>
            </a:p>
          </p:txBody>
        </p:sp>
      </p:grpSp>
      <p:sp>
        <p:nvSpPr>
          <p:cNvPr id="17" name="Rectangle à coins arrondis 16"/>
          <p:cNvSpPr/>
          <p:nvPr/>
        </p:nvSpPr>
        <p:spPr>
          <a:xfrm>
            <a:off x="1524000" y="4724400"/>
            <a:ext cx="9144000" cy="2133600"/>
          </a:xfrm>
          <a:prstGeom prst="roundRect">
            <a:avLst>
              <a:gd name="adj" fmla="val 7709"/>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nvGrpSpPr>
          <p:cNvPr id="6" name="Groupe 17"/>
          <p:cNvGrpSpPr>
            <a:grpSpLocks/>
          </p:cNvGrpSpPr>
          <p:nvPr/>
        </p:nvGrpSpPr>
        <p:grpSpPr bwMode="auto">
          <a:xfrm>
            <a:off x="9551989" y="5084764"/>
            <a:ext cx="288925" cy="288925"/>
            <a:chOff x="8172400" y="1196752"/>
            <a:chExt cx="288032" cy="288032"/>
          </a:xfrm>
        </p:grpSpPr>
        <p:cxnSp>
          <p:nvCxnSpPr>
            <p:cNvPr id="19" name="Connecteur droit 18"/>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 name="Groupe 20"/>
          <p:cNvGrpSpPr>
            <a:grpSpLocks/>
          </p:cNvGrpSpPr>
          <p:nvPr/>
        </p:nvGrpSpPr>
        <p:grpSpPr bwMode="auto">
          <a:xfrm>
            <a:off x="10199689" y="5516564"/>
            <a:ext cx="288925" cy="288925"/>
            <a:chOff x="8172400" y="1196752"/>
            <a:chExt cx="288032" cy="288032"/>
          </a:xfrm>
        </p:grpSpPr>
        <p:cxnSp>
          <p:nvCxnSpPr>
            <p:cNvPr id="22" name="Connecteur droit 21"/>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8" name="Groupe 23"/>
          <p:cNvGrpSpPr>
            <a:grpSpLocks/>
          </p:cNvGrpSpPr>
          <p:nvPr/>
        </p:nvGrpSpPr>
        <p:grpSpPr bwMode="auto">
          <a:xfrm>
            <a:off x="10199689" y="5949950"/>
            <a:ext cx="288925" cy="287338"/>
            <a:chOff x="8172400" y="1196752"/>
            <a:chExt cx="288032" cy="288032"/>
          </a:xfrm>
        </p:grpSpPr>
        <p:cxnSp>
          <p:nvCxnSpPr>
            <p:cNvPr id="25" name="Connecteur droit 24"/>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8" name="Groupe 26"/>
          <p:cNvGrpSpPr>
            <a:grpSpLocks/>
          </p:cNvGrpSpPr>
          <p:nvPr/>
        </p:nvGrpSpPr>
        <p:grpSpPr bwMode="auto">
          <a:xfrm>
            <a:off x="10199689" y="6381750"/>
            <a:ext cx="288925" cy="287338"/>
            <a:chOff x="8172400" y="1196752"/>
            <a:chExt cx="288032" cy="288032"/>
          </a:xfrm>
        </p:grpSpPr>
        <p:cxnSp>
          <p:nvCxnSpPr>
            <p:cNvPr id="28" name="Connecteur droit 27"/>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Connecteur droit 28"/>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0" name="Espace réservé du pied de page 29"/>
          <p:cNvSpPr>
            <a:spLocks noGrp="1"/>
          </p:cNvSpPr>
          <p:nvPr>
            <p:ph type="ftr" sz="quarter" idx="11"/>
          </p:nvPr>
        </p:nvSpPr>
        <p:spPr>
          <a:xfrm>
            <a:off x="6456363" y="6492876"/>
            <a:ext cx="2895600" cy="365125"/>
          </a:xfrm>
        </p:spPr>
        <p:txBody>
          <a:bodyPr/>
          <a:lstStyle/>
          <a:p>
            <a:pPr>
              <a:defRPr/>
            </a:pPr>
            <a:r>
              <a:rPr lang="fr-FR"/>
              <a:t>Christian CHARLES CPC EPS</a:t>
            </a:r>
          </a:p>
        </p:txBody>
      </p:sp>
    </p:spTree>
    <p:extLst>
      <p:ext uri="{BB962C8B-B14F-4D97-AF65-F5344CB8AC3E}">
        <p14:creationId xmlns:p14="http://schemas.microsoft.com/office/powerpoint/2010/main" val="34861260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3"/>
          <a:srcRect l="3819" t="3255" r="2619"/>
          <a:stretch/>
        </p:blipFill>
        <p:spPr>
          <a:xfrm>
            <a:off x="3362670" y="1251485"/>
            <a:ext cx="8253663" cy="4283242"/>
          </a:xfrm>
          <a:prstGeom prst="rect">
            <a:avLst/>
          </a:prstGeom>
        </p:spPr>
      </p:pic>
      <p:sp>
        <p:nvSpPr>
          <p:cNvPr id="3" name="ZoneTexte 2"/>
          <p:cNvSpPr txBox="1"/>
          <p:nvPr/>
        </p:nvSpPr>
        <p:spPr bwMode="auto">
          <a:xfrm>
            <a:off x="123517" y="218746"/>
            <a:ext cx="5104357" cy="1615827"/>
          </a:xfrm>
          <a:prstGeom prst="rect">
            <a:avLst/>
          </a:prstGeom>
          <a:noFill/>
        </p:spPr>
        <p:txBody>
          <a:bodyPr wrap="square">
            <a:spAutoFit/>
          </a:bodyPr>
          <a:lstStyle/>
          <a:p>
            <a:pPr fontAlgn="auto">
              <a:spcBef>
                <a:spcPts val="0"/>
              </a:spcBef>
              <a:spcAft>
                <a:spcPts val="0"/>
              </a:spcAft>
              <a:defRPr/>
            </a:pPr>
            <a:r>
              <a:rPr lang="fr-FR" b="1" dirty="0">
                <a:latin typeface="+mn-lt"/>
              </a:rPr>
              <a:t>Quel est le danger pour le cycliste et son passager ?</a:t>
            </a:r>
            <a:endParaRPr lang="fr-FR" b="1" dirty="0"/>
          </a:p>
          <a:p>
            <a:pPr fontAlgn="auto">
              <a:lnSpc>
                <a:spcPct val="150000"/>
              </a:lnSpc>
              <a:spcBef>
                <a:spcPts val="0"/>
              </a:spcBef>
              <a:spcAft>
                <a:spcPts val="0"/>
              </a:spcAft>
              <a:defRPr/>
            </a:pPr>
            <a:r>
              <a:rPr lang="fr-FR" b="1" dirty="0">
                <a:latin typeface="+mn-lt"/>
                <a:sym typeface="Wingdings 2" panose="05020102010507070707" pitchFamily="18" charset="2"/>
              </a:rPr>
              <a:t>    </a:t>
            </a:r>
            <a:r>
              <a:rPr lang="fr-FR" dirty="0">
                <a:latin typeface="+mn-lt"/>
                <a:sym typeface="Wingdings 2" panose="05020102010507070707" pitchFamily="18" charset="2"/>
              </a:rPr>
              <a:t> </a:t>
            </a:r>
            <a:r>
              <a:rPr lang="fr-FR" dirty="0">
                <a:latin typeface="+mn-lt"/>
              </a:rPr>
              <a:t>Crever, car ils sont trop lourds.</a:t>
            </a:r>
            <a:endParaRPr lang="fr-FR" dirty="0"/>
          </a:p>
          <a:p>
            <a:pPr fontAlgn="auto">
              <a:lnSpc>
                <a:spcPct val="150000"/>
              </a:lnSpc>
              <a:spcBef>
                <a:spcPts val="0"/>
              </a:spcBef>
              <a:spcAft>
                <a:spcPts val="0"/>
              </a:spcAft>
              <a:defRPr/>
            </a:pPr>
            <a:r>
              <a:rPr lang="fr-FR" dirty="0">
                <a:sym typeface="Wingdings 2" panose="05020102010507070707" pitchFamily="18" charset="2"/>
              </a:rPr>
              <a:t>     </a:t>
            </a:r>
            <a:r>
              <a:rPr lang="fr-FR" dirty="0">
                <a:latin typeface="+mn-lt"/>
              </a:rPr>
              <a:t>Perdre l’équilibre.</a:t>
            </a:r>
          </a:p>
          <a:p>
            <a:pPr fontAlgn="auto">
              <a:lnSpc>
                <a:spcPct val="150000"/>
              </a:lnSpc>
              <a:spcBef>
                <a:spcPts val="0"/>
              </a:spcBef>
              <a:spcAft>
                <a:spcPts val="0"/>
              </a:spcAft>
              <a:defRPr/>
            </a:pPr>
            <a:r>
              <a:rPr lang="fr-FR" dirty="0">
                <a:sym typeface="Wingdings 2" panose="05020102010507070707" pitchFamily="18" charset="2"/>
              </a:rPr>
              <a:t>    </a:t>
            </a:r>
            <a:r>
              <a:rPr lang="fr-FR" dirty="0">
                <a:latin typeface="+mn-lt"/>
                <a:sym typeface="Wingdings 2" panose="05020102010507070707" pitchFamily="18" charset="2"/>
              </a:rPr>
              <a:t> </a:t>
            </a:r>
            <a:r>
              <a:rPr lang="fr-FR" dirty="0">
                <a:latin typeface="+mn-lt"/>
              </a:rPr>
              <a:t>Aucun, car la stabilité est meilleure.</a:t>
            </a:r>
          </a:p>
        </p:txBody>
      </p:sp>
      <p:sp>
        <p:nvSpPr>
          <p:cNvPr id="4" name="Rectangle à coins arrondis 3"/>
          <p:cNvSpPr/>
          <p:nvPr/>
        </p:nvSpPr>
        <p:spPr>
          <a:xfrm>
            <a:off x="169981" y="183577"/>
            <a:ext cx="5057894" cy="1650996"/>
          </a:xfrm>
          <a:prstGeom prst="roundRect">
            <a:avLst>
              <a:gd name="adj" fmla="val 12500"/>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à coins arrondis 4"/>
          <p:cNvSpPr/>
          <p:nvPr/>
        </p:nvSpPr>
        <p:spPr>
          <a:xfrm>
            <a:off x="182751" y="4767388"/>
            <a:ext cx="4131341" cy="1650996"/>
          </a:xfrm>
          <a:prstGeom prst="roundRect">
            <a:avLst>
              <a:gd name="adj" fmla="val 12500"/>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bwMode="auto">
          <a:xfrm>
            <a:off x="182751" y="4784973"/>
            <a:ext cx="4236850" cy="1615827"/>
          </a:xfrm>
          <a:prstGeom prst="rect">
            <a:avLst/>
          </a:prstGeom>
          <a:noFill/>
        </p:spPr>
        <p:txBody>
          <a:bodyPr wrap="square">
            <a:spAutoFit/>
          </a:bodyPr>
          <a:lstStyle/>
          <a:p>
            <a:pPr fontAlgn="auto">
              <a:spcBef>
                <a:spcPts val="0"/>
              </a:spcBef>
              <a:spcAft>
                <a:spcPts val="0"/>
              </a:spcAft>
              <a:defRPr/>
            </a:pPr>
            <a:r>
              <a:rPr lang="fr-FR" b="1" dirty="0">
                <a:latin typeface="+mn-lt"/>
              </a:rPr>
              <a:t>Que devrait faire le cycliste ?</a:t>
            </a:r>
            <a:endParaRPr lang="fr-FR" b="1" dirty="0"/>
          </a:p>
          <a:p>
            <a:pPr fontAlgn="auto">
              <a:lnSpc>
                <a:spcPct val="150000"/>
              </a:lnSpc>
              <a:spcBef>
                <a:spcPts val="0"/>
              </a:spcBef>
              <a:spcAft>
                <a:spcPts val="0"/>
              </a:spcAft>
              <a:defRPr/>
            </a:pPr>
            <a:r>
              <a:rPr lang="fr-FR" b="1" dirty="0">
                <a:latin typeface="+mn-lt"/>
                <a:sym typeface="Wingdings 2" panose="05020102010507070707" pitchFamily="18" charset="2"/>
              </a:rPr>
              <a:t>    </a:t>
            </a:r>
            <a:r>
              <a:rPr lang="fr-FR" dirty="0">
                <a:latin typeface="+mn-lt"/>
                <a:sym typeface="Wingdings 2" panose="05020102010507070707" pitchFamily="18" charset="2"/>
              </a:rPr>
              <a:t> </a:t>
            </a:r>
            <a:r>
              <a:rPr lang="fr-FR" dirty="0">
                <a:latin typeface="+mn-lt"/>
              </a:rPr>
              <a:t>Gonfler la roue arrière.</a:t>
            </a:r>
            <a:endParaRPr lang="fr-FR" dirty="0"/>
          </a:p>
          <a:p>
            <a:pPr fontAlgn="auto">
              <a:lnSpc>
                <a:spcPct val="150000"/>
              </a:lnSpc>
              <a:spcBef>
                <a:spcPts val="0"/>
              </a:spcBef>
              <a:spcAft>
                <a:spcPts val="0"/>
              </a:spcAft>
              <a:defRPr/>
            </a:pPr>
            <a:r>
              <a:rPr lang="fr-FR" dirty="0">
                <a:sym typeface="Wingdings 2" panose="05020102010507070707" pitchFamily="18" charset="2"/>
              </a:rPr>
              <a:t>     </a:t>
            </a:r>
            <a:r>
              <a:rPr lang="fr-FR" dirty="0">
                <a:latin typeface="+mn-lt"/>
              </a:rPr>
              <a:t>Transporter la jeune fille sur le cadre.</a:t>
            </a:r>
          </a:p>
          <a:p>
            <a:pPr fontAlgn="auto">
              <a:lnSpc>
                <a:spcPct val="150000"/>
              </a:lnSpc>
              <a:spcBef>
                <a:spcPts val="0"/>
              </a:spcBef>
              <a:spcAft>
                <a:spcPts val="0"/>
              </a:spcAft>
              <a:defRPr/>
            </a:pPr>
            <a:r>
              <a:rPr lang="fr-FR" dirty="0">
                <a:sym typeface="Wingdings 2" panose="05020102010507070707" pitchFamily="18" charset="2"/>
              </a:rPr>
              <a:t>    </a:t>
            </a:r>
            <a:r>
              <a:rPr lang="fr-FR" dirty="0">
                <a:latin typeface="+mn-lt"/>
                <a:sym typeface="Wingdings 2" panose="05020102010507070707" pitchFamily="18" charset="2"/>
              </a:rPr>
              <a:t> </a:t>
            </a:r>
            <a:r>
              <a:rPr lang="fr-FR" dirty="0">
                <a:latin typeface="+mn-lt"/>
              </a:rPr>
              <a:t>Ne pas circuler à deux sur le vélo.</a:t>
            </a:r>
          </a:p>
        </p:txBody>
      </p:sp>
      <p:sp>
        <p:nvSpPr>
          <p:cNvPr id="7" name="Espace réservé du pied de page 16"/>
          <p:cNvSpPr>
            <a:spLocks noGrp="1"/>
          </p:cNvSpPr>
          <p:nvPr>
            <p:ph type="ftr" sz="quarter" idx="11"/>
          </p:nvPr>
        </p:nvSpPr>
        <p:spPr>
          <a:xfrm>
            <a:off x="10804693" y="6303963"/>
            <a:ext cx="1331913" cy="509587"/>
          </a:xfrm>
        </p:spPr>
        <p:txBody>
          <a:bodyPr/>
          <a:lstStyle/>
          <a:p>
            <a:pPr>
              <a:defRPr/>
            </a:pPr>
            <a:r>
              <a:rPr lang="fr-FR" dirty="0"/>
              <a:t>Christian CHARLES CPC EPS</a:t>
            </a:r>
          </a:p>
        </p:txBody>
      </p:sp>
    </p:spTree>
    <p:extLst>
      <p:ext uri="{BB962C8B-B14F-4D97-AF65-F5344CB8AC3E}">
        <p14:creationId xmlns:p14="http://schemas.microsoft.com/office/powerpoint/2010/main" val="31824156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3"/>
          <a:srcRect l="3819" t="3255" r="2619"/>
          <a:stretch/>
        </p:blipFill>
        <p:spPr>
          <a:xfrm>
            <a:off x="3362670" y="1251485"/>
            <a:ext cx="8253663" cy="4283242"/>
          </a:xfrm>
          <a:prstGeom prst="rect">
            <a:avLst/>
          </a:prstGeom>
        </p:spPr>
      </p:pic>
      <p:sp>
        <p:nvSpPr>
          <p:cNvPr id="3" name="ZoneTexte 2"/>
          <p:cNvSpPr txBox="1"/>
          <p:nvPr/>
        </p:nvSpPr>
        <p:spPr bwMode="auto">
          <a:xfrm>
            <a:off x="123517" y="218746"/>
            <a:ext cx="5104357" cy="1615827"/>
          </a:xfrm>
          <a:prstGeom prst="rect">
            <a:avLst/>
          </a:prstGeom>
          <a:noFill/>
        </p:spPr>
        <p:txBody>
          <a:bodyPr wrap="square">
            <a:spAutoFit/>
          </a:bodyPr>
          <a:lstStyle/>
          <a:p>
            <a:pPr fontAlgn="auto">
              <a:spcBef>
                <a:spcPts val="0"/>
              </a:spcBef>
              <a:spcAft>
                <a:spcPts val="0"/>
              </a:spcAft>
              <a:defRPr/>
            </a:pPr>
            <a:r>
              <a:rPr lang="fr-FR" b="1" dirty="0">
                <a:latin typeface="+mn-lt"/>
              </a:rPr>
              <a:t>Quel est le danger pour le cycliste et son passager ?</a:t>
            </a:r>
            <a:endParaRPr lang="fr-FR" b="1" dirty="0"/>
          </a:p>
          <a:p>
            <a:pPr fontAlgn="auto">
              <a:lnSpc>
                <a:spcPct val="150000"/>
              </a:lnSpc>
              <a:spcBef>
                <a:spcPts val="0"/>
              </a:spcBef>
              <a:spcAft>
                <a:spcPts val="0"/>
              </a:spcAft>
              <a:defRPr/>
            </a:pPr>
            <a:r>
              <a:rPr lang="fr-FR" b="1" dirty="0">
                <a:latin typeface="+mn-lt"/>
                <a:sym typeface="Wingdings 2" panose="05020102010507070707" pitchFamily="18" charset="2"/>
              </a:rPr>
              <a:t>    </a:t>
            </a:r>
            <a:r>
              <a:rPr lang="fr-FR" dirty="0">
                <a:latin typeface="+mn-lt"/>
                <a:sym typeface="Wingdings 2" panose="05020102010507070707" pitchFamily="18" charset="2"/>
              </a:rPr>
              <a:t> </a:t>
            </a:r>
            <a:r>
              <a:rPr lang="fr-FR" dirty="0">
                <a:latin typeface="+mn-lt"/>
              </a:rPr>
              <a:t>Crever, car ils sont trop lourds.</a:t>
            </a:r>
            <a:endParaRPr lang="fr-FR" dirty="0"/>
          </a:p>
          <a:p>
            <a:pPr fontAlgn="auto">
              <a:lnSpc>
                <a:spcPct val="150000"/>
              </a:lnSpc>
              <a:spcBef>
                <a:spcPts val="0"/>
              </a:spcBef>
              <a:spcAft>
                <a:spcPts val="0"/>
              </a:spcAft>
              <a:defRPr/>
            </a:pPr>
            <a:r>
              <a:rPr lang="fr-FR" dirty="0">
                <a:sym typeface="Wingdings 2" panose="05020102010507070707" pitchFamily="18" charset="2"/>
              </a:rPr>
              <a:t>     </a:t>
            </a:r>
            <a:r>
              <a:rPr lang="fr-FR" dirty="0">
                <a:latin typeface="+mn-lt"/>
              </a:rPr>
              <a:t>Perdre l’équilibre.</a:t>
            </a:r>
          </a:p>
          <a:p>
            <a:pPr fontAlgn="auto">
              <a:lnSpc>
                <a:spcPct val="150000"/>
              </a:lnSpc>
              <a:spcBef>
                <a:spcPts val="0"/>
              </a:spcBef>
              <a:spcAft>
                <a:spcPts val="0"/>
              </a:spcAft>
              <a:defRPr/>
            </a:pPr>
            <a:r>
              <a:rPr lang="fr-FR" dirty="0">
                <a:sym typeface="Wingdings 2" panose="05020102010507070707" pitchFamily="18" charset="2"/>
              </a:rPr>
              <a:t>    </a:t>
            </a:r>
            <a:r>
              <a:rPr lang="fr-FR" dirty="0">
                <a:latin typeface="+mn-lt"/>
                <a:sym typeface="Wingdings 2" panose="05020102010507070707" pitchFamily="18" charset="2"/>
              </a:rPr>
              <a:t> </a:t>
            </a:r>
            <a:r>
              <a:rPr lang="fr-FR" dirty="0">
                <a:latin typeface="+mn-lt"/>
              </a:rPr>
              <a:t>Aucun, car la stabilité est meilleure.</a:t>
            </a:r>
          </a:p>
        </p:txBody>
      </p:sp>
      <p:sp>
        <p:nvSpPr>
          <p:cNvPr id="4" name="Rectangle à coins arrondis 3"/>
          <p:cNvSpPr/>
          <p:nvPr/>
        </p:nvSpPr>
        <p:spPr>
          <a:xfrm>
            <a:off x="169981" y="183577"/>
            <a:ext cx="5057894" cy="1650996"/>
          </a:xfrm>
          <a:prstGeom prst="roundRect">
            <a:avLst>
              <a:gd name="adj" fmla="val 12500"/>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à coins arrondis 4"/>
          <p:cNvSpPr/>
          <p:nvPr/>
        </p:nvSpPr>
        <p:spPr>
          <a:xfrm>
            <a:off x="182751" y="4767388"/>
            <a:ext cx="4131341" cy="1650996"/>
          </a:xfrm>
          <a:prstGeom prst="roundRect">
            <a:avLst>
              <a:gd name="adj" fmla="val 12500"/>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bwMode="auto">
          <a:xfrm>
            <a:off x="182751" y="4784973"/>
            <a:ext cx="4236850" cy="1615827"/>
          </a:xfrm>
          <a:prstGeom prst="rect">
            <a:avLst/>
          </a:prstGeom>
          <a:noFill/>
        </p:spPr>
        <p:txBody>
          <a:bodyPr wrap="square">
            <a:spAutoFit/>
          </a:bodyPr>
          <a:lstStyle/>
          <a:p>
            <a:pPr fontAlgn="auto">
              <a:spcBef>
                <a:spcPts val="0"/>
              </a:spcBef>
              <a:spcAft>
                <a:spcPts val="0"/>
              </a:spcAft>
              <a:defRPr/>
            </a:pPr>
            <a:r>
              <a:rPr lang="fr-FR" b="1" dirty="0">
                <a:latin typeface="+mn-lt"/>
              </a:rPr>
              <a:t>Que devrait faire le cycliste ?</a:t>
            </a:r>
            <a:endParaRPr lang="fr-FR" b="1" dirty="0"/>
          </a:p>
          <a:p>
            <a:pPr fontAlgn="auto">
              <a:lnSpc>
                <a:spcPct val="150000"/>
              </a:lnSpc>
              <a:spcBef>
                <a:spcPts val="0"/>
              </a:spcBef>
              <a:spcAft>
                <a:spcPts val="0"/>
              </a:spcAft>
              <a:defRPr/>
            </a:pPr>
            <a:r>
              <a:rPr lang="fr-FR" b="1" dirty="0">
                <a:latin typeface="+mn-lt"/>
                <a:sym typeface="Wingdings 2" panose="05020102010507070707" pitchFamily="18" charset="2"/>
              </a:rPr>
              <a:t>    </a:t>
            </a:r>
            <a:r>
              <a:rPr lang="fr-FR" dirty="0">
                <a:latin typeface="+mn-lt"/>
                <a:sym typeface="Wingdings 2" panose="05020102010507070707" pitchFamily="18" charset="2"/>
              </a:rPr>
              <a:t> </a:t>
            </a:r>
            <a:r>
              <a:rPr lang="fr-FR" dirty="0">
                <a:latin typeface="+mn-lt"/>
              </a:rPr>
              <a:t>Gonfler la roue arrière.</a:t>
            </a:r>
            <a:endParaRPr lang="fr-FR" dirty="0"/>
          </a:p>
          <a:p>
            <a:pPr fontAlgn="auto">
              <a:lnSpc>
                <a:spcPct val="150000"/>
              </a:lnSpc>
              <a:spcBef>
                <a:spcPts val="0"/>
              </a:spcBef>
              <a:spcAft>
                <a:spcPts val="0"/>
              </a:spcAft>
              <a:defRPr/>
            </a:pPr>
            <a:r>
              <a:rPr lang="fr-FR" dirty="0">
                <a:sym typeface="Wingdings 2" panose="05020102010507070707" pitchFamily="18" charset="2"/>
              </a:rPr>
              <a:t>     </a:t>
            </a:r>
            <a:r>
              <a:rPr lang="fr-FR" dirty="0">
                <a:latin typeface="+mn-lt"/>
              </a:rPr>
              <a:t>Transporter la jeune fille sur le cadre.</a:t>
            </a:r>
          </a:p>
          <a:p>
            <a:pPr fontAlgn="auto">
              <a:lnSpc>
                <a:spcPct val="150000"/>
              </a:lnSpc>
              <a:spcBef>
                <a:spcPts val="0"/>
              </a:spcBef>
              <a:spcAft>
                <a:spcPts val="0"/>
              </a:spcAft>
              <a:defRPr/>
            </a:pPr>
            <a:r>
              <a:rPr lang="fr-FR" dirty="0">
                <a:sym typeface="Wingdings 2" panose="05020102010507070707" pitchFamily="18" charset="2"/>
              </a:rPr>
              <a:t>    </a:t>
            </a:r>
            <a:r>
              <a:rPr lang="fr-FR" dirty="0">
                <a:latin typeface="+mn-lt"/>
                <a:sym typeface="Wingdings 2" panose="05020102010507070707" pitchFamily="18" charset="2"/>
              </a:rPr>
              <a:t> </a:t>
            </a:r>
            <a:r>
              <a:rPr lang="fr-FR" dirty="0">
                <a:latin typeface="+mn-lt"/>
              </a:rPr>
              <a:t>Ne pas circuler à deux sur le vélo.</a:t>
            </a:r>
          </a:p>
        </p:txBody>
      </p:sp>
      <p:sp>
        <p:nvSpPr>
          <p:cNvPr id="7" name="Espace réservé du pied de page 16"/>
          <p:cNvSpPr>
            <a:spLocks noGrp="1"/>
          </p:cNvSpPr>
          <p:nvPr>
            <p:ph type="ftr" sz="quarter" idx="11"/>
          </p:nvPr>
        </p:nvSpPr>
        <p:spPr>
          <a:xfrm>
            <a:off x="10804693" y="6303963"/>
            <a:ext cx="1331913" cy="509587"/>
          </a:xfrm>
        </p:spPr>
        <p:txBody>
          <a:bodyPr/>
          <a:lstStyle/>
          <a:p>
            <a:pPr>
              <a:defRPr/>
            </a:pPr>
            <a:r>
              <a:rPr lang="fr-FR" dirty="0"/>
              <a:t>Christian CHARLES CPC EPS</a:t>
            </a:r>
          </a:p>
        </p:txBody>
      </p:sp>
      <p:grpSp>
        <p:nvGrpSpPr>
          <p:cNvPr id="8" name="Groupe 19"/>
          <p:cNvGrpSpPr>
            <a:grpSpLocks/>
          </p:cNvGrpSpPr>
          <p:nvPr/>
        </p:nvGrpSpPr>
        <p:grpSpPr bwMode="auto">
          <a:xfrm>
            <a:off x="477560" y="6103087"/>
            <a:ext cx="169211" cy="156272"/>
            <a:chOff x="8172400" y="1196752"/>
            <a:chExt cx="288032" cy="288032"/>
          </a:xfrm>
        </p:grpSpPr>
        <p:cxnSp>
          <p:nvCxnSpPr>
            <p:cNvPr id="9" name="Connecteur droit 8"/>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1" name="Groupe 19"/>
          <p:cNvGrpSpPr>
            <a:grpSpLocks/>
          </p:cNvGrpSpPr>
          <p:nvPr/>
        </p:nvGrpSpPr>
        <p:grpSpPr bwMode="auto">
          <a:xfrm>
            <a:off x="410653" y="1128745"/>
            <a:ext cx="169211" cy="156272"/>
            <a:chOff x="8172400" y="1196752"/>
            <a:chExt cx="288032" cy="288032"/>
          </a:xfrm>
        </p:grpSpPr>
        <p:cxnSp>
          <p:nvCxnSpPr>
            <p:cNvPr id="12" name="Connecteur droit 11"/>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43958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Image 1" descr="Image5.bmp"/>
          <p:cNvPicPr>
            <a:picLocks noChangeAspect="1"/>
          </p:cNvPicPr>
          <p:nvPr/>
        </p:nvPicPr>
        <p:blipFill>
          <a:blip r:embed="rId3">
            <a:extLst>
              <a:ext uri="{28A0092B-C50C-407E-A947-70E740481C1C}">
                <a14:useLocalDpi xmlns:a14="http://schemas.microsoft.com/office/drawing/2010/main" val="0"/>
              </a:ext>
            </a:extLst>
          </a:blip>
          <a:srcRect t="6264" b="9805"/>
          <a:stretch>
            <a:fillRect/>
          </a:stretch>
        </p:blipFill>
        <p:spPr bwMode="auto">
          <a:xfrm>
            <a:off x="1524000" y="-26988"/>
            <a:ext cx="9144000"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43" name="Groupe 16"/>
          <p:cNvGrpSpPr>
            <a:grpSpLocks/>
          </p:cNvGrpSpPr>
          <p:nvPr/>
        </p:nvGrpSpPr>
        <p:grpSpPr bwMode="auto">
          <a:xfrm>
            <a:off x="2063751" y="4797426"/>
            <a:ext cx="7777163" cy="2030413"/>
            <a:chOff x="539552" y="4797152"/>
            <a:chExt cx="7776864" cy="2031325"/>
          </a:xfrm>
        </p:grpSpPr>
        <p:sp>
          <p:nvSpPr>
            <p:cNvPr id="3" name="ZoneTexte 2"/>
            <p:cNvSpPr txBox="1"/>
            <p:nvPr/>
          </p:nvSpPr>
          <p:spPr>
            <a:xfrm>
              <a:off x="539552" y="4797152"/>
              <a:ext cx="7776864" cy="2031325"/>
            </a:xfrm>
            <a:prstGeom prst="rect">
              <a:avLst/>
            </a:prstGeom>
            <a:noFill/>
          </p:spPr>
          <p:txBody>
            <a:bodyPr>
              <a:spAutoFit/>
            </a:bodyPr>
            <a:lstStyle/>
            <a:p>
              <a:pPr>
                <a:defRPr/>
              </a:pPr>
              <a:r>
                <a:rPr lang="fr-FR" b="1" dirty="0"/>
                <a:t>Dans cette situation, que devrait faire le cycliste ?</a:t>
              </a:r>
            </a:p>
            <a:p>
              <a:pPr marL="355600">
                <a:lnSpc>
                  <a:spcPct val="150000"/>
                </a:lnSpc>
                <a:buFont typeface="Arial" pitchFamily="34" charset="0"/>
                <a:buChar char="•"/>
                <a:defRPr/>
              </a:pPr>
              <a:r>
                <a:rPr lang="fr-FR" dirty="0"/>
                <a:t> Ralentir et passer doucement dans la flaque d’eau.</a:t>
              </a:r>
            </a:p>
            <a:p>
              <a:pPr marL="355600">
                <a:lnSpc>
                  <a:spcPct val="150000"/>
                </a:lnSpc>
                <a:buFont typeface="Arial" pitchFamily="34" charset="0"/>
                <a:buChar char="•"/>
                <a:defRPr/>
              </a:pPr>
              <a:r>
                <a:rPr lang="fr-FR" dirty="0"/>
                <a:t> Continuer à la même allure sans changer de trajectoire.</a:t>
              </a:r>
            </a:p>
            <a:p>
              <a:pPr marL="355600">
                <a:lnSpc>
                  <a:spcPct val="150000"/>
                </a:lnSpc>
                <a:buFont typeface="Arial" pitchFamily="34" charset="0"/>
                <a:buChar char="•"/>
                <a:defRPr/>
              </a:pPr>
              <a:r>
                <a:rPr lang="fr-FR" dirty="0"/>
                <a:t> Eviter la flaque d’eau par la droite.</a:t>
              </a:r>
            </a:p>
            <a:p>
              <a:pPr marL="355600">
                <a:lnSpc>
                  <a:spcPct val="150000"/>
                </a:lnSpc>
                <a:buFont typeface="Arial" pitchFamily="34" charset="0"/>
                <a:buChar char="•"/>
                <a:defRPr/>
              </a:pPr>
              <a:r>
                <a:rPr lang="fr-FR" dirty="0"/>
                <a:t> Eviter la flaque d’eau par la gauche.</a:t>
              </a:r>
            </a:p>
          </p:txBody>
        </p:sp>
        <p:grpSp>
          <p:nvGrpSpPr>
            <p:cNvPr id="10247" name="Groupe 3"/>
            <p:cNvGrpSpPr>
              <a:grpSpLocks/>
            </p:cNvGrpSpPr>
            <p:nvPr/>
          </p:nvGrpSpPr>
          <p:grpSpPr bwMode="auto">
            <a:xfrm>
              <a:off x="6228184" y="4797152"/>
              <a:ext cx="1296144" cy="1944216"/>
              <a:chOff x="6660232" y="4653136"/>
              <a:chExt cx="1296144" cy="1944216"/>
            </a:xfrm>
          </p:grpSpPr>
          <p:grpSp>
            <p:nvGrpSpPr>
              <p:cNvPr id="10248" name="Groupe 7"/>
              <p:cNvGrpSpPr>
                <a:grpSpLocks/>
              </p:cNvGrpSpPr>
              <p:nvPr/>
            </p:nvGrpSpPr>
            <p:grpSpPr bwMode="auto">
              <a:xfrm>
                <a:off x="6804248" y="5013176"/>
                <a:ext cx="288032" cy="1584176"/>
                <a:chOff x="6804248" y="5013176"/>
                <a:chExt cx="288032" cy="1584176"/>
              </a:xfrm>
            </p:grpSpPr>
            <p:sp>
              <p:nvSpPr>
                <p:cNvPr id="13" name="Rectangle 3"/>
                <p:cNvSpPr/>
                <p:nvPr/>
              </p:nvSpPr>
              <p:spPr>
                <a:xfrm>
                  <a:off x="6813375" y="5013661"/>
                  <a:ext cx="279389" cy="28746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4" name="Rectangle 13"/>
                <p:cNvSpPr/>
                <p:nvPr/>
              </p:nvSpPr>
              <p:spPr>
                <a:xfrm>
                  <a:off x="6813375" y="5445655"/>
                  <a:ext cx="279389" cy="28746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5" name="Rectangle 14"/>
                <p:cNvSpPr/>
                <p:nvPr/>
              </p:nvSpPr>
              <p:spPr>
                <a:xfrm>
                  <a:off x="6813375" y="5877649"/>
                  <a:ext cx="279389" cy="28746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6" name="Rectangle 15"/>
                <p:cNvSpPr/>
                <p:nvPr/>
              </p:nvSpPr>
              <p:spPr>
                <a:xfrm>
                  <a:off x="6813375" y="6309643"/>
                  <a:ext cx="279389" cy="28746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grpSp>
            <p:nvGrpSpPr>
              <p:cNvPr id="10249" name="Groupe 8"/>
              <p:cNvGrpSpPr>
                <a:grpSpLocks/>
              </p:cNvGrpSpPr>
              <p:nvPr/>
            </p:nvGrpSpPr>
            <p:grpSpPr bwMode="auto">
              <a:xfrm>
                <a:off x="7452320" y="5013176"/>
                <a:ext cx="288032" cy="1584176"/>
                <a:chOff x="6804248" y="5013176"/>
                <a:chExt cx="288032" cy="1584176"/>
              </a:xfrm>
            </p:grpSpPr>
            <p:sp>
              <p:nvSpPr>
                <p:cNvPr id="9" name="Rectangle 8"/>
                <p:cNvSpPr/>
                <p:nvPr/>
              </p:nvSpPr>
              <p:spPr>
                <a:xfrm>
                  <a:off x="6805041" y="5013661"/>
                  <a:ext cx="287326" cy="28746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 name="Rectangle 9"/>
                <p:cNvSpPr/>
                <p:nvPr/>
              </p:nvSpPr>
              <p:spPr>
                <a:xfrm>
                  <a:off x="6805041" y="5445655"/>
                  <a:ext cx="287326" cy="28746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1" name="Rectangle 10"/>
                <p:cNvSpPr/>
                <p:nvPr/>
              </p:nvSpPr>
              <p:spPr>
                <a:xfrm>
                  <a:off x="6805041" y="5877649"/>
                  <a:ext cx="287326" cy="28746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2" name="Rectangle 11"/>
                <p:cNvSpPr/>
                <p:nvPr/>
              </p:nvSpPr>
              <p:spPr>
                <a:xfrm>
                  <a:off x="6805041" y="6309643"/>
                  <a:ext cx="287326" cy="28746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sp>
            <p:nvSpPr>
              <p:cNvPr id="10250" name="ZoneTexte 6"/>
              <p:cNvSpPr txBox="1">
                <a:spLocks noChangeArrowheads="1"/>
              </p:cNvSpPr>
              <p:nvPr/>
            </p:nvSpPr>
            <p:spPr bwMode="auto">
              <a:xfrm>
                <a:off x="6660232"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Vrai</a:t>
                </a:r>
              </a:p>
            </p:txBody>
          </p:sp>
          <p:sp>
            <p:nvSpPr>
              <p:cNvPr id="10251" name="ZoneTexte 7"/>
              <p:cNvSpPr txBox="1">
                <a:spLocks noChangeArrowheads="1"/>
              </p:cNvSpPr>
              <p:nvPr/>
            </p:nvSpPr>
            <p:spPr bwMode="auto">
              <a:xfrm>
                <a:off x="7308304"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Faux</a:t>
                </a:r>
              </a:p>
            </p:txBody>
          </p:sp>
        </p:grpSp>
      </p:grpSp>
      <p:sp>
        <p:nvSpPr>
          <p:cNvPr id="18" name="Rectangle à coins arrondis 17"/>
          <p:cNvSpPr/>
          <p:nvPr/>
        </p:nvSpPr>
        <p:spPr>
          <a:xfrm>
            <a:off x="1524000" y="4797426"/>
            <a:ext cx="9144000" cy="2060575"/>
          </a:xfrm>
          <a:prstGeom prst="roundRect">
            <a:avLst>
              <a:gd name="adj" fmla="val 10045"/>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0" name="Espace réservé du pied de page 18"/>
          <p:cNvSpPr txBox="1">
            <a:spLocks/>
          </p:cNvSpPr>
          <p:nvPr/>
        </p:nvSpPr>
        <p:spPr>
          <a:xfrm>
            <a:off x="9336088" y="6237289"/>
            <a:ext cx="1331912" cy="765175"/>
          </a:xfrm>
          <a:prstGeom prst="rect">
            <a:avLst/>
          </a:prstGeom>
        </p:spPr>
        <p:txBody>
          <a:bodyPr anchor="ctr"/>
          <a:lstStyle/>
          <a:p>
            <a:pPr algn="ctr">
              <a:defRPr/>
            </a:pPr>
            <a:r>
              <a:rPr lang="fr-FR" sz="1200">
                <a:solidFill>
                  <a:schemeClr val="tx1">
                    <a:tint val="75000"/>
                  </a:schemeClr>
                </a:solidFill>
              </a:rPr>
              <a:t>Christian CHARLES CPC EPS</a:t>
            </a:r>
            <a:endParaRPr lang="fr-FR" sz="1200" dirty="0">
              <a:solidFill>
                <a:schemeClr val="tx1">
                  <a:tint val="75000"/>
                </a:schemeClr>
              </a:solidFill>
            </a:endParaRPr>
          </a:p>
        </p:txBody>
      </p:sp>
    </p:spTree>
    <p:extLst>
      <p:ext uri="{BB962C8B-B14F-4D97-AF65-F5344CB8AC3E}">
        <p14:creationId xmlns:p14="http://schemas.microsoft.com/office/powerpoint/2010/main" val="3300691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Image 1" descr="Image5.bmp"/>
          <p:cNvPicPr>
            <a:picLocks noChangeAspect="1"/>
          </p:cNvPicPr>
          <p:nvPr/>
        </p:nvPicPr>
        <p:blipFill>
          <a:blip r:embed="rId3">
            <a:extLst>
              <a:ext uri="{28A0092B-C50C-407E-A947-70E740481C1C}">
                <a14:useLocalDpi xmlns:a14="http://schemas.microsoft.com/office/drawing/2010/main" val="0"/>
              </a:ext>
            </a:extLst>
          </a:blip>
          <a:srcRect t="6264" b="9805"/>
          <a:stretch>
            <a:fillRect/>
          </a:stretch>
        </p:blipFill>
        <p:spPr bwMode="auto">
          <a:xfrm>
            <a:off x="1524000" y="-26988"/>
            <a:ext cx="9144000"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3" name="Groupe 16"/>
          <p:cNvGrpSpPr>
            <a:grpSpLocks/>
          </p:cNvGrpSpPr>
          <p:nvPr/>
        </p:nvGrpSpPr>
        <p:grpSpPr bwMode="auto">
          <a:xfrm>
            <a:off x="2063751" y="4797426"/>
            <a:ext cx="7777163" cy="2030413"/>
            <a:chOff x="539552" y="4797152"/>
            <a:chExt cx="7776864" cy="2031325"/>
          </a:xfrm>
        </p:grpSpPr>
        <p:sp>
          <p:nvSpPr>
            <p:cNvPr id="3" name="ZoneTexte 2"/>
            <p:cNvSpPr txBox="1"/>
            <p:nvPr/>
          </p:nvSpPr>
          <p:spPr>
            <a:xfrm>
              <a:off x="539552" y="4797152"/>
              <a:ext cx="7776864" cy="2031325"/>
            </a:xfrm>
            <a:prstGeom prst="rect">
              <a:avLst/>
            </a:prstGeom>
            <a:noFill/>
          </p:spPr>
          <p:txBody>
            <a:bodyPr>
              <a:spAutoFit/>
            </a:bodyPr>
            <a:lstStyle/>
            <a:p>
              <a:pPr>
                <a:defRPr/>
              </a:pPr>
              <a:r>
                <a:rPr lang="fr-FR" b="1" dirty="0">
                  <a:solidFill>
                    <a:prstClr val="black"/>
                  </a:solidFill>
                  <a:latin typeface="Calibri"/>
                </a:rPr>
                <a:t>Dans cette situation, que devrait faire le cycliste ?</a:t>
              </a:r>
            </a:p>
            <a:p>
              <a:pPr marL="355600">
                <a:lnSpc>
                  <a:spcPct val="150000"/>
                </a:lnSpc>
                <a:buFont typeface="Arial" pitchFamily="34" charset="0"/>
                <a:buChar char="•"/>
                <a:defRPr/>
              </a:pPr>
              <a:r>
                <a:rPr lang="fr-FR" dirty="0">
                  <a:solidFill>
                    <a:prstClr val="black"/>
                  </a:solidFill>
                  <a:latin typeface="Calibri"/>
                </a:rPr>
                <a:t> Ralentir et passer doucement dans la flaque d’eau.</a:t>
              </a:r>
            </a:p>
            <a:p>
              <a:pPr marL="355600">
                <a:lnSpc>
                  <a:spcPct val="150000"/>
                </a:lnSpc>
                <a:buFont typeface="Arial" pitchFamily="34" charset="0"/>
                <a:buChar char="•"/>
                <a:defRPr/>
              </a:pPr>
              <a:r>
                <a:rPr lang="fr-FR" dirty="0">
                  <a:solidFill>
                    <a:prstClr val="black"/>
                  </a:solidFill>
                  <a:latin typeface="Calibri"/>
                </a:rPr>
                <a:t> Continuer à la même allure sans changer de trajectoire.</a:t>
              </a:r>
            </a:p>
            <a:p>
              <a:pPr marL="355600">
                <a:lnSpc>
                  <a:spcPct val="150000"/>
                </a:lnSpc>
                <a:buFont typeface="Arial" pitchFamily="34" charset="0"/>
                <a:buChar char="•"/>
                <a:defRPr/>
              </a:pPr>
              <a:r>
                <a:rPr lang="fr-FR" dirty="0">
                  <a:solidFill>
                    <a:prstClr val="black"/>
                  </a:solidFill>
                  <a:latin typeface="Calibri"/>
                </a:rPr>
                <a:t> Eviter la flaque d’eau par la droite.</a:t>
              </a:r>
            </a:p>
            <a:p>
              <a:pPr marL="355600">
                <a:lnSpc>
                  <a:spcPct val="150000"/>
                </a:lnSpc>
                <a:buFont typeface="Arial" pitchFamily="34" charset="0"/>
                <a:buChar char="•"/>
                <a:defRPr/>
              </a:pPr>
              <a:r>
                <a:rPr lang="fr-FR" dirty="0">
                  <a:solidFill>
                    <a:prstClr val="black"/>
                  </a:solidFill>
                  <a:latin typeface="Calibri"/>
                </a:rPr>
                <a:t> Eviter la flaque d’eau par la gauche.</a:t>
              </a:r>
            </a:p>
          </p:txBody>
        </p:sp>
        <p:grpSp>
          <p:nvGrpSpPr>
            <p:cNvPr id="20499" name="Groupe 3"/>
            <p:cNvGrpSpPr>
              <a:grpSpLocks/>
            </p:cNvGrpSpPr>
            <p:nvPr/>
          </p:nvGrpSpPr>
          <p:grpSpPr bwMode="auto">
            <a:xfrm>
              <a:off x="6228184" y="4797152"/>
              <a:ext cx="1296144" cy="1944216"/>
              <a:chOff x="6660232" y="4653136"/>
              <a:chExt cx="1296144" cy="1944216"/>
            </a:xfrm>
          </p:grpSpPr>
          <p:grpSp>
            <p:nvGrpSpPr>
              <p:cNvPr id="20500" name="Groupe 7"/>
              <p:cNvGrpSpPr>
                <a:grpSpLocks/>
              </p:cNvGrpSpPr>
              <p:nvPr/>
            </p:nvGrpSpPr>
            <p:grpSpPr bwMode="auto">
              <a:xfrm>
                <a:off x="6804248" y="5013176"/>
                <a:ext cx="288032" cy="1584176"/>
                <a:chOff x="6804248" y="5013176"/>
                <a:chExt cx="288032" cy="1584176"/>
              </a:xfrm>
            </p:grpSpPr>
            <p:sp>
              <p:nvSpPr>
                <p:cNvPr id="13" name="Rectangle 3"/>
                <p:cNvSpPr/>
                <p:nvPr/>
              </p:nvSpPr>
              <p:spPr>
                <a:xfrm>
                  <a:off x="6813375" y="5013661"/>
                  <a:ext cx="279389" cy="28746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latin typeface="Calibri"/>
                  </a:endParaRPr>
                </a:p>
              </p:txBody>
            </p:sp>
            <p:sp>
              <p:nvSpPr>
                <p:cNvPr id="14" name="Rectangle 13"/>
                <p:cNvSpPr/>
                <p:nvPr/>
              </p:nvSpPr>
              <p:spPr>
                <a:xfrm>
                  <a:off x="6813375" y="5445655"/>
                  <a:ext cx="279389" cy="28746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latin typeface="Calibri"/>
                  </a:endParaRPr>
                </a:p>
              </p:txBody>
            </p:sp>
            <p:sp>
              <p:nvSpPr>
                <p:cNvPr id="15" name="Rectangle 14"/>
                <p:cNvSpPr/>
                <p:nvPr/>
              </p:nvSpPr>
              <p:spPr>
                <a:xfrm>
                  <a:off x="6813375" y="5877649"/>
                  <a:ext cx="279389" cy="28746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latin typeface="Calibri"/>
                  </a:endParaRPr>
                </a:p>
              </p:txBody>
            </p:sp>
            <p:sp>
              <p:nvSpPr>
                <p:cNvPr id="16" name="Rectangle 15"/>
                <p:cNvSpPr/>
                <p:nvPr/>
              </p:nvSpPr>
              <p:spPr>
                <a:xfrm>
                  <a:off x="6813375" y="6309643"/>
                  <a:ext cx="279389" cy="28746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latin typeface="Calibri"/>
                  </a:endParaRPr>
                </a:p>
              </p:txBody>
            </p:sp>
          </p:grpSp>
          <p:grpSp>
            <p:nvGrpSpPr>
              <p:cNvPr id="20501" name="Groupe 8"/>
              <p:cNvGrpSpPr>
                <a:grpSpLocks/>
              </p:cNvGrpSpPr>
              <p:nvPr/>
            </p:nvGrpSpPr>
            <p:grpSpPr bwMode="auto">
              <a:xfrm>
                <a:off x="7452320" y="5013176"/>
                <a:ext cx="288032" cy="1584176"/>
                <a:chOff x="6804248" y="5013176"/>
                <a:chExt cx="288032" cy="1584176"/>
              </a:xfrm>
            </p:grpSpPr>
            <p:sp>
              <p:nvSpPr>
                <p:cNvPr id="9" name="Rectangle 8"/>
                <p:cNvSpPr/>
                <p:nvPr/>
              </p:nvSpPr>
              <p:spPr>
                <a:xfrm>
                  <a:off x="6805041" y="5013661"/>
                  <a:ext cx="287326" cy="28746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latin typeface="Calibri"/>
                  </a:endParaRPr>
                </a:p>
              </p:txBody>
            </p:sp>
            <p:sp>
              <p:nvSpPr>
                <p:cNvPr id="10" name="Rectangle 9"/>
                <p:cNvSpPr/>
                <p:nvPr/>
              </p:nvSpPr>
              <p:spPr>
                <a:xfrm>
                  <a:off x="6805041" y="5445655"/>
                  <a:ext cx="287326" cy="28746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latin typeface="Calibri"/>
                  </a:endParaRPr>
                </a:p>
              </p:txBody>
            </p:sp>
            <p:sp>
              <p:nvSpPr>
                <p:cNvPr id="11" name="Rectangle 10"/>
                <p:cNvSpPr/>
                <p:nvPr/>
              </p:nvSpPr>
              <p:spPr>
                <a:xfrm>
                  <a:off x="6805041" y="5877649"/>
                  <a:ext cx="287326" cy="28746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latin typeface="Calibri"/>
                  </a:endParaRPr>
                </a:p>
              </p:txBody>
            </p:sp>
            <p:sp>
              <p:nvSpPr>
                <p:cNvPr id="12" name="Rectangle 11"/>
                <p:cNvSpPr/>
                <p:nvPr/>
              </p:nvSpPr>
              <p:spPr>
                <a:xfrm>
                  <a:off x="6805041" y="6309643"/>
                  <a:ext cx="287326" cy="28746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latin typeface="Calibri"/>
                  </a:endParaRPr>
                </a:p>
              </p:txBody>
            </p:sp>
          </p:grpSp>
          <p:sp>
            <p:nvSpPr>
              <p:cNvPr id="20502" name="ZoneTexte 6"/>
              <p:cNvSpPr txBox="1">
                <a:spLocks noChangeArrowheads="1"/>
              </p:cNvSpPr>
              <p:nvPr/>
            </p:nvSpPr>
            <p:spPr bwMode="auto">
              <a:xfrm>
                <a:off x="6660232"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r>
                  <a:rPr lang="fr-FR" altLang="fr-FR">
                    <a:solidFill>
                      <a:prstClr val="black"/>
                    </a:solidFill>
                    <a:latin typeface="Calibri" panose="020F0502020204030204" pitchFamily="34" charset="0"/>
                  </a:rPr>
                  <a:t>Vrai</a:t>
                </a:r>
              </a:p>
            </p:txBody>
          </p:sp>
          <p:sp>
            <p:nvSpPr>
              <p:cNvPr id="20503" name="ZoneTexte 7"/>
              <p:cNvSpPr txBox="1">
                <a:spLocks noChangeArrowheads="1"/>
              </p:cNvSpPr>
              <p:nvPr/>
            </p:nvSpPr>
            <p:spPr bwMode="auto">
              <a:xfrm>
                <a:off x="7308304"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r>
                  <a:rPr lang="fr-FR" altLang="fr-FR">
                    <a:solidFill>
                      <a:prstClr val="black"/>
                    </a:solidFill>
                    <a:latin typeface="Calibri" panose="020F0502020204030204" pitchFamily="34" charset="0"/>
                  </a:rPr>
                  <a:t>Faux</a:t>
                </a:r>
              </a:p>
            </p:txBody>
          </p:sp>
        </p:grpSp>
      </p:grpSp>
      <p:sp>
        <p:nvSpPr>
          <p:cNvPr id="18" name="Rectangle à coins arrondis 17"/>
          <p:cNvSpPr/>
          <p:nvPr/>
        </p:nvSpPr>
        <p:spPr>
          <a:xfrm>
            <a:off x="1524000" y="4797426"/>
            <a:ext cx="9144000" cy="2060575"/>
          </a:xfrm>
          <a:prstGeom prst="roundRect">
            <a:avLst>
              <a:gd name="adj" fmla="val 10045"/>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latin typeface="Calibri"/>
            </a:endParaRPr>
          </a:p>
        </p:txBody>
      </p:sp>
      <p:grpSp>
        <p:nvGrpSpPr>
          <p:cNvPr id="7" name="Groupe 18"/>
          <p:cNvGrpSpPr>
            <a:grpSpLocks/>
          </p:cNvGrpSpPr>
          <p:nvPr/>
        </p:nvGrpSpPr>
        <p:grpSpPr bwMode="auto">
          <a:xfrm>
            <a:off x="8543926" y="5157789"/>
            <a:ext cx="288925" cy="287337"/>
            <a:chOff x="8172400" y="1196752"/>
            <a:chExt cx="288032" cy="288032"/>
          </a:xfrm>
        </p:grpSpPr>
        <p:cxnSp>
          <p:nvCxnSpPr>
            <p:cNvPr id="20" name="Connecteur droit 19"/>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8" name="Groupe 21"/>
          <p:cNvGrpSpPr>
            <a:grpSpLocks/>
          </p:cNvGrpSpPr>
          <p:nvPr/>
        </p:nvGrpSpPr>
        <p:grpSpPr bwMode="auto">
          <a:xfrm>
            <a:off x="8543926" y="5589589"/>
            <a:ext cx="288925" cy="287337"/>
            <a:chOff x="8172400" y="1196752"/>
            <a:chExt cx="288032" cy="288032"/>
          </a:xfrm>
        </p:grpSpPr>
        <p:cxnSp>
          <p:nvCxnSpPr>
            <p:cNvPr id="23" name="Connecteur droit 22"/>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7" name="Groupe 24"/>
          <p:cNvGrpSpPr>
            <a:grpSpLocks/>
          </p:cNvGrpSpPr>
          <p:nvPr/>
        </p:nvGrpSpPr>
        <p:grpSpPr bwMode="auto">
          <a:xfrm>
            <a:off x="7896225" y="6021389"/>
            <a:ext cx="287338" cy="287337"/>
            <a:chOff x="8172400" y="1196752"/>
            <a:chExt cx="288032" cy="288032"/>
          </a:xfrm>
        </p:grpSpPr>
        <p:cxnSp>
          <p:nvCxnSpPr>
            <p:cNvPr id="26" name="Connecteur droit 25"/>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Connecteur droit 26"/>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9" name="Groupe 27"/>
          <p:cNvGrpSpPr>
            <a:grpSpLocks/>
          </p:cNvGrpSpPr>
          <p:nvPr/>
        </p:nvGrpSpPr>
        <p:grpSpPr bwMode="auto">
          <a:xfrm>
            <a:off x="8543926" y="6453189"/>
            <a:ext cx="288925" cy="288925"/>
            <a:chOff x="8172400" y="1196752"/>
            <a:chExt cx="288032" cy="288032"/>
          </a:xfrm>
        </p:grpSpPr>
        <p:cxnSp>
          <p:nvCxnSpPr>
            <p:cNvPr id="29" name="Connecteur droit 28"/>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2" name="Espace réservé du pied de page 18"/>
          <p:cNvSpPr>
            <a:spLocks noGrp="1"/>
          </p:cNvSpPr>
          <p:nvPr>
            <p:ph type="ftr" sz="quarter" idx="11"/>
          </p:nvPr>
        </p:nvSpPr>
        <p:spPr>
          <a:xfrm>
            <a:off x="9336088" y="6237289"/>
            <a:ext cx="1331912" cy="765175"/>
          </a:xfrm>
        </p:spPr>
        <p:txBody>
          <a:bodyPr/>
          <a:lstStyle/>
          <a:p>
            <a:pPr>
              <a:defRPr/>
            </a:pPr>
            <a:r>
              <a:rPr lang="fr-FR" dirty="0">
                <a:solidFill>
                  <a:prstClr val="black">
                    <a:tint val="75000"/>
                  </a:prstClr>
                </a:solidFill>
                <a:latin typeface="Calibri"/>
              </a:rPr>
              <a:t>Christian CHARLES CPC EPS</a:t>
            </a:r>
          </a:p>
        </p:txBody>
      </p:sp>
    </p:spTree>
    <p:extLst>
      <p:ext uri="{BB962C8B-B14F-4D97-AF65-F5344CB8AC3E}">
        <p14:creationId xmlns:p14="http://schemas.microsoft.com/office/powerpoint/2010/main" val="27110337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2"/>
          <a:srcRect l="4519" r="2351" b="10550"/>
          <a:stretch/>
        </p:blipFill>
        <p:spPr>
          <a:xfrm>
            <a:off x="0" y="208548"/>
            <a:ext cx="8524090" cy="4828674"/>
          </a:xfrm>
          <a:prstGeom prst="rect">
            <a:avLst/>
          </a:prstGeom>
        </p:spPr>
      </p:pic>
      <p:sp>
        <p:nvSpPr>
          <p:cNvPr id="3" name="Rectangle à coins arrondis 2"/>
          <p:cNvSpPr/>
          <p:nvPr/>
        </p:nvSpPr>
        <p:spPr>
          <a:xfrm>
            <a:off x="5470343" y="4271051"/>
            <a:ext cx="6331523" cy="2031325"/>
          </a:xfrm>
          <a:prstGeom prst="roundRect">
            <a:avLst>
              <a:gd name="adj" fmla="val 12500"/>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p:cNvSpPr txBox="1"/>
          <p:nvPr/>
        </p:nvSpPr>
        <p:spPr bwMode="auto">
          <a:xfrm>
            <a:off x="5470343" y="4272638"/>
            <a:ext cx="5191354" cy="2031325"/>
          </a:xfrm>
          <a:prstGeom prst="rect">
            <a:avLst/>
          </a:prstGeom>
          <a:noFill/>
        </p:spPr>
        <p:txBody>
          <a:bodyPr wrap="square">
            <a:spAutoFit/>
          </a:bodyPr>
          <a:lstStyle/>
          <a:p>
            <a:pPr fontAlgn="auto">
              <a:spcBef>
                <a:spcPts val="0"/>
              </a:spcBef>
              <a:spcAft>
                <a:spcPts val="0"/>
              </a:spcAft>
              <a:defRPr/>
            </a:pPr>
            <a:r>
              <a:rPr lang="fr-FR" b="1" dirty="0">
                <a:latin typeface="+mn-lt"/>
              </a:rPr>
              <a:t>Dans cette situation, le cycliste : </a:t>
            </a:r>
            <a:endParaRPr lang="fr-FR" b="1" dirty="0"/>
          </a:p>
          <a:p>
            <a:pPr marL="285750" indent="-23813" fontAlgn="auto">
              <a:lnSpc>
                <a:spcPct val="150000"/>
              </a:lnSpc>
              <a:spcBef>
                <a:spcPts val="0"/>
              </a:spcBef>
              <a:spcAft>
                <a:spcPts val="0"/>
              </a:spcAft>
              <a:buFont typeface="Arial" panose="020B0604020202020204" pitchFamily="34" charset="0"/>
              <a:buChar char="•"/>
              <a:defRPr/>
            </a:pPr>
            <a:r>
              <a:rPr lang="fr-FR" b="1" dirty="0">
                <a:latin typeface="+mn-lt"/>
                <a:sym typeface="Wingdings 2" panose="05020102010507070707" pitchFamily="18" charset="2"/>
              </a:rPr>
              <a:t> </a:t>
            </a:r>
            <a:r>
              <a:rPr lang="fr-FR" dirty="0">
                <a:latin typeface="+mn-lt"/>
              </a:rPr>
              <a:t>Risque d’être déporté dans le virage.</a:t>
            </a:r>
          </a:p>
          <a:p>
            <a:pPr marL="285750" indent="-23813" fontAlgn="auto">
              <a:lnSpc>
                <a:spcPct val="150000"/>
              </a:lnSpc>
              <a:spcBef>
                <a:spcPts val="0"/>
              </a:spcBef>
              <a:spcAft>
                <a:spcPts val="0"/>
              </a:spcAft>
              <a:buFont typeface="Arial" panose="020B0604020202020204" pitchFamily="34" charset="0"/>
              <a:buChar char="•"/>
              <a:defRPr/>
            </a:pPr>
            <a:r>
              <a:rPr lang="fr-FR" dirty="0">
                <a:sym typeface="Wingdings 2" panose="05020102010507070707" pitchFamily="18" charset="2"/>
              </a:rPr>
              <a:t> </a:t>
            </a:r>
            <a:r>
              <a:rPr lang="fr-FR" dirty="0">
                <a:latin typeface="+mn-lt"/>
              </a:rPr>
              <a:t>Devrait freiner du frein arrière et serrer à droite.</a:t>
            </a:r>
          </a:p>
          <a:p>
            <a:pPr marL="285750" indent="-23813" fontAlgn="auto">
              <a:lnSpc>
                <a:spcPct val="150000"/>
              </a:lnSpc>
              <a:spcBef>
                <a:spcPts val="0"/>
              </a:spcBef>
              <a:spcAft>
                <a:spcPts val="0"/>
              </a:spcAft>
              <a:buFont typeface="Arial" panose="020B0604020202020204" pitchFamily="34" charset="0"/>
              <a:buChar char="•"/>
              <a:defRPr/>
            </a:pPr>
            <a:r>
              <a:rPr lang="fr-FR" dirty="0"/>
              <a:t> </a:t>
            </a:r>
            <a:r>
              <a:rPr lang="fr-FR" dirty="0">
                <a:latin typeface="+mn-lt"/>
              </a:rPr>
              <a:t>Va trop vite dans le virage.</a:t>
            </a:r>
          </a:p>
          <a:p>
            <a:pPr marL="285750" indent="-23813" fontAlgn="auto">
              <a:lnSpc>
                <a:spcPct val="150000"/>
              </a:lnSpc>
              <a:spcBef>
                <a:spcPts val="0"/>
              </a:spcBef>
              <a:spcAft>
                <a:spcPts val="0"/>
              </a:spcAft>
              <a:buFont typeface="Arial" panose="020B0604020202020204" pitchFamily="34" charset="0"/>
              <a:buChar char="•"/>
              <a:defRPr/>
            </a:pPr>
            <a:r>
              <a:rPr lang="fr-FR" dirty="0">
                <a:sym typeface="Wingdings 2" panose="05020102010507070707" pitchFamily="18" charset="2"/>
              </a:rPr>
              <a:t> </a:t>
            </a:r>
            <a:r>
              <a:rPr lang="fr-FR" dirty="0">
                <a:latin typeface="+mn-lt"/>
                <a:sym typeface="Wingdings 2" panose="05020102010507070707" pitchFamily="18" charset="2"/>
              </a:rPr>
              <a:t>Devrait freiner des deux freins et serrer à droite.</a:t>
            </a:r>
            <a:endParaRPr lang="fr-FR" dirty="0">
              <a:latin typeface="+mn-lt"/>
            </a:endParaRPr>
          </a:p>
        </p:txBody>
      </p:sp>
      <p:sp>
        <p:nvSpPr>
          <p:cNvPr id="5" name="Espace réservé du pied de page 16"/>
          <p:cNvSpPr>
            <a:spLocks noGrp="1"/>
          </p:cNvSpPr>
          <p:nvPr>
            <p:ph type="ftr" sz="quarter" idx="11"/>
          </p:nvPr>
        </p:nvSpPr>
        <p:spPr>
          <a:xfrm>
            <a:off x="10804693" y="6303963"/>
            <a:ext cx="1331913" cy="509587"/>
          </a:xfrm>
        </p:spPr>
        <p:txBody>
          <a:bodyPr/>
          <a:lstStyle/>
          <a:p>
            <a:pPr>
              <a:defRPr/>
            </a:pPr>
            <a:r>
              <a:rPr lang="fr-FR" dirty="0"/>
              <a:t>Christian CHARLES CPC EPS</a:t>
            </a:r>
          </a:p>
        </p:txBody>
      </p:sp>
      <p:grpSp>
        <p:nvGrpSpPr>
          <p:cNvPr id="6" name="Groupe 3"/>
          <p:cNvGrpSpPr>
            <a:grpSpLocks/>
          </p:cNvGrpSpPr>
          <p:nvPr/>
        </p:nvGrpSpPr>
        <p:grpSpPr bwMode="auto">
          <a:xfrm>
            <a:off x="10566787" y="4241567"/>
            <a:ext cx="1296987" cy="1943100"/>
            <a:chOff x="6660232" y="4653136"/>
            <a:chExt cx="1296144" cy="1944216"/>
          </a:xfrm>
        </p:grpSpPr>
        <p:grpSp>
          <p:nvGrpSpPr>
            <p:cNvPr id="7" name="Groupe 7"/>
            <p:cNvGrpSpPr>
              <a:grpSpLocks/>
            </p:cNvGrpSpPr>
            <p:nvPr/>
          </p:nvGrpSpPr>
          <p:grpSpPr bwMode="auto">
            <a:xfrm>
              <a:off x="6804248" y="5013176"/>
              <a:ext cx="288032" cy="1584176"/>
              <a:chOff x="6804248" y="5013176"/>
              <a:chExt cx="288032" cy="1584176"/>
            </a:xfrm>
          </p:grpSpPr>
          <p:sp>
            <p:nvSpPr>
              <p:cNvPr id="15" name="Rectangle 3"/>
              <p:cNvSpPr/>
              <p:nvPr/>
            </p:nvSpPr>
            <p:spPr>
              <a:xfrm>
                <a:off x="6804600" y="5016882"/>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6" name="Rectangle 15"/>
              <p:cNvSpPr/>
              <p:nvPr/>
            </p:nvSpPr>
            <p:spPr>
              <a:xfrm>
                <a:off x="6804600" y="5445753"/>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7" name="Rectangle 16"/>
              <p:cNvSpPr/>
              <p:nvPr/>
            </p:nvSpPr>
            <p:spPr>
              <a:xfrm>
                <a:off x="6804600" y="5877801"/>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8" name="Rectangle 17"/>
              <p:cNvSpPr/>
              <p:nvPr/>
            </p:nvSpPr>
            <p:spPr>
              <a:xfrm>
                <a:off x="6804600" y="6309849"/>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grpSp>
          <p:nvGrpSpPr>
            <p:cNvPr id="8" name="Groupe 8"/>
            <p:cNvGrpSpPr>
              <a:grpSpLocks/>
            </p:cNvGrpSpPr>
            <p:nvPr/>
          </p:nvGrpSpPr>
          <p:grpSpPr bwMode="auto">
            <a:xfrm>
              <a:off x="7452320" y="5013176"/>
              <a:ext cx="288032" cy="1584176"/>
              <a:chOff x="6804248" y="5013176"/>
              <a:chExt cx="288032" cy="1584176"/>
            </a:xfrm>
          </p:grpSpPr>
          <p:sp>
            <p:nvSpPr>
              <p:cNvPr id="11" name="Rectangle 10"/>
              <p:cNvSpPr/>
              <p:nvPr/>
            </p:nvSpPr>
            <p:spPr>
              <a:xfrm>
                <a:off x="6803807" y="5016882"/>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2" name="Rectangle 11"/>
              <p:cNvSpPr/>
              <p:nvPr/>
            </p:nvSpPr>
            <p:spPr>
              <a:xfrm>
                <a:off x="6803807" y="5445753"/>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3" name="Rectangle 12"/>
              <p:cNvSpPr/>
              <p:nvPr/>
            </p:nvSpPr>
            <p:spPr>
              <a:xfrm>
                <a:off x="6803807" y="5877801"/>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4" name="Rectangle 13"/>
              <p:cNvSpPr/>
              <p:nvPr/>
            </p:nvSpPr>
            <p:spPr>
              <a:xfrm>
                <a:off x="6803807" y="6309849"/>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sp>
          <p:nvSpPr>
            <p:cNvPr id="9" name="ZoneTexte 6"/>
            <p:cNvSpPr txBox="1">
              <a:spLocks noChangeArrowheads="1"/>
            </p:cNvSpPr>
            <p:nvPr/>
          </p:nvSpPr>
          <p:spPr bwMode="auto">
            <a:xfrm>
              <a:off x="6660232"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Vrai</a:t>
              </a:r>
            </a:p>
          </p:txBody>
        </p:sp>
        <p:sp>
          <p:nvSpPr>
            <p:cNvPr id="10" name="ZoneTexte 7"/>
            <p:cNvSpPr txBox="1">
              <a:spLocks noChangeArrowheads="1"/>
            </p:cNvSpPr>
            <p:nvPr/>
          </p:nvSpPr>
          <p:spPr bwMode="auto">
            <a:xfrm>
              <a:off x="7308304"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Faux</a:t>
              </a:r>
            </a:p>
          </p:txBody>
        </p:sp>
      </p:grpSp>
    </p:spTree>
    <p:extLst>
      <p:ext uri="{BB962C8B-B14F-4D97-AF65-F5344CB8AC3E}">
        <p14:creationId xmlns:p14="http://schemas.microsoft.com/office/powerpoint/2010/main" val="24382903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3902242" y="193508"/>
            <a:ext cx="4419600" cy="952500"/>
          </a:xfrm>
          <a:prstGeom prst="rect">
            <a:avLst/>
          </a:prstGeom>
        </p:spPr>
      </p:pic>
      <p:pic>
        <p:nvPicPr>
          <p:cNvPr id="3" name="Image 2"/>
          <p:cNvPicPr>
            <a:picLocks noChangeAspect="1"/>
          </p:cNvPicPr>
          <p:nvPr/>
        </p:nvPicPr>
        <p:blipFill rotWithShape="1">
          <a:blip r:embed="rId3"/>
          <a:srcRect b="8932"/>
          <a:stretch/>
        </p:blipFill>
        <p:spPr>
          <a:xfrm>
            <a:off x="1260809" y="1236496"/>
            <a:ext cx="9734550" cy="5629526"/>
          </a:xfrm>
          <a:prstGeom prst="rect">
            <a:avLst/>
          </a:prstGeom>
        </p:spPr>
      </p:pic>
      <p:sp>
        <p:nvSpPr>
          <p:cNvPr id="6" name="Flèche vers le bas 5"/>
          <p:cNvSpPr/>
          <p:nvPr/>
        </p:nvSpPr>
        <p:spPr>
          <a:xfrm>
            <a:off x="3593432" y="3792722"/>
            <a:ext cx="308810" cy="1652337"/>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Flèche vers le bas 6"/>
          <p:cNvSpPr/>
          <p:nvPr/>
        </p:nvSpPr>
        <p:spPr>
          <a:xfrm rot="3652173">
            <a:off x="7762038" y="3274376"/>
            <a:ext cx="274450" cy="2758697"/>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Flèche vers le bas 7"/>
          <p:cNvSpPr/>
          <p:nvPr/>
        </p:nvSpPr>
        <p:spPr>
          <a:xfrm rot="19852173">
            <a:off x="7069137" y="3674724"/>
            <a:ext cx="253688" cy="1880028"/>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3277636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xit" presetSubtype="0" fill="hold" grpId="0" nodeType="clickEffect">
                                  <p:stCondLst>
                                    <p:cond delay="0"/>
                                  </p:stCondLst>
                                  <p:childTnLst>
                                    <p:anim calcmode="lin" valueType="num">
                                      <p:cBhvr>
                                        <p:cTn id="10" dur="1000"/>
                                        <p:tgtEl>
                                          <p:spTgt spid="6"/>
                                        </p:tgtEl>
                                        <p:attrNameLst>
                                          <p:attrName>ppt_w</p:attrName>
                                        </p:attrNameLst>
                                      </p:cBhvr>
                                      <p:tavLst>
                                        <p:tav tm="0">
                                          <p:val>
                                            <p:strVal val="ppt_w"/>
                                          </p:val>
                                        </p:tav>
                                        <p:tav tm="100000">
                                          <p:val>
                                            <p:strVal val="ppt_w*0.70"/>
                                          </p:val>
                                        </p:tav>
                                      </p:tavLst>
                                    </p:anim>
                                    <p:anim calcmode="lin" valueType="num">
                                      <p:cBhvr>
                                        <p:cTn id="11" dur="1000"/>
                                        <p:tgtEl>
                                          <p:spTgt spid="6"/>
                                        </p:tgtEl>
                                        <p:attrNameLst>
                                          <p:attrName>ppt_h</p:attrName>
                                        </p:attrNameLst>
                                      </p:cBhvr>
                                      <p:tavLst>
                                        <p:tav tm="0">
                                          <p:val>
                                            <p:strVal val="ppt_h"/>
                                          </p:val>
                                        </p:tav>
                                        <p:tav tm="100000">
                                          <p:val>
                                            <p:strVal val="ppt_h"/>
                                          </p:val>
                                        </p:tav>
                                      </p:tavLst>
                                    </p:anim>
                                    <p:animEffect transition="out" filter="fade">
                                      <p:cBhvr>
                                        <p:cTn id="12" dur="1000"/>
                                        <p:tgtEl>
                                          <p:spTgt spid="6"/>
                                        </p:tgtEl>
                                      </p:cBhvr>
                                    </p:animEffect>
                                    <p:set>
                                      <p:cBhvr>
                                        <p:cTn id="13" dur="1" fill="hold">
                                          <p:stCondLst>
                                            <p:cond delay="999"/>
                                          </p:stCondLst>
                                        </p:cTn>
                                        <p:tgtEl>
                                          <p:spTgt spid="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55" presetClass="exit" presetSubtype="0" fill="hold" grpId="1" nodeType="clickEffect">
                                  <p:stCondLst>
                                    <p:cond delay="0"/>
                                  </p:stCondLst>
                                  <p:childTnLst>
                                    <p:anim calcmode="lin" valueType="num">
                                      <p:cBhvr>
                                        <p:cTn id="21" dur="1000"/>
                                        <p:tgtEl>
                                          <p:spTgt spid="8"/>
                                        </p:tgtEl>
                                        <p:attrNameLst>
                                          <p:attrName>ppt_w</p:attrName>
                                        </p:attrNameLst>
                                      </p:cBhvr>
                                      <p:tavLst>
                                        <p:tav tm="0">
                                          <p:val>
                                            <p:strVal val="ppt_w"/>
                                          </p:val>
                                        </p:tav>
                                        <p:tav tm="100000">
                                          <p:val>
                                            <p:strVal val="ppt_w*0.70"/>
                                          </p:val>
                                        </p:tav>
                                      </p:tavLst>
                                    </p:anim>
                                    <p:anim calcmode="lin" valueType="num">
                                      <p:cBhvr>
                                        <p:cTn id="22" dur="1000"/>
                                        <p:tgtEl>
                                          <p:spTgt spid="8"/>
                                        </p:tgtEl>
                                        <p:attrNameLst>
                                          <p:attrName>ppt_h</p:attrName>
                                        </p:attrNameLst>
                                      </p:cBhvr>
                                      <p:tavLst>
                                        <p:tav tm="0">
                                          <p:val>
                                            <p:strVal val="ppt_h"/>
                                          </p:val>
                                        </p:tav>
                                        <p:tav tm="100000">
                                          <p:val>
                                            <p:strVal val="ppt_h"/>
                                          </p:val>
                                        </p:tav>
                                      </p:tavLst>
                                    </p:anim>
                                    <p:animEffect transition="out" filter="fade">
                                      <p:cBhvr>
                                        <p:cTn id="23" dur="1000"/>
                                        <p:tgtEl>
                                          <p:spTgt spid="8"/>
                                        </p:tgtEl>
                                      </p:cBhvr>
                                    </p:animEffect>
                                    <p:set>
                                      <p:cBhvr>
                                        <p:cTn id="24" dur="1" fill="hold">
                                          <p:stCondLst>
                                            <p:cond delay="999"/>
                                          </p:stCondLst>
                                        </p:cTn>
                                        <p:tgtEl>
                                          <p:spTgt spid="8"/>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55" presetClass="exit" presetSubtype="0" fill="hold" grpId="1" nodeType="clickEffect">
                                  <p:stCondLst>
                                    <p:cond delay="0"/>
                                  </p:stCondLst>
                                  <p:childTnLst>
                                    <p:anim calcmode="lin" valueType="num">
                                      <p:cBhvr>
                                        <p:cTn id="32" dur="1000"/>
                                        <p:tgtEl>
                                          <p:spTgt spid="7"/>
                                        </p:tgtEl>
                                        <p:attrNameLst>
                                          <p:attrName>ppt_w</p:attrName>
                                        </p:attrNameLst>
                                      </p:cBhvr>
                                      <p:tavLst>
                                        <p:tav tm="0">
                                          <p:val>
                                            <p:strVal val="ppt_w"/>
                                          </p:val>
                                        </p:tav>
                                        <p:tav tm="100000">
                                          <p:val>
                                            <p:strVal val="ppt_w*0.70"/>
                                          </p:val>
                                        </p:tav>
                                      </p:tavLst>
                                    </p:anim>
                                    <p:anim calcmode="lin" valueType="num">
                                      <p:cBhvr>
                                        <p:cTn id="33" dur="1000"/>
                                        <p:tgtEl>
                                          <p:spTgt spid="7"/>
                                        </p:tgtEl>
                                        <p:attrNameLst>
                                          <p:attrName>ppt_h</p:attrName>
                                        </p:attrNameLst>
                                      </p:cBhvr>
                                      <p:tavLst>
                                        <p:tav tm="0">
                                          <p:val>
                                            <p:strVal val="ppt_h"/>
                                          </p:val>
                                        </p:tav>
                                        <p:tav tm="100000">
                                          <p:val>
                                            <p:strVal val="ppt_h"/>
                                          </p:val>
                                        </p:tav>
                                      </p:tavLst>
                                    </p:anim>
                                    <p:animEffect transition="out" filter="fade">
                                      <p:cBhvr>
                                        <p:cTn id="34" dur="1000"/>
                                        <p:tgtEl>
                                          <p:spTgt spid="7"/>
                                        </p:tgtEl>
                                      </p:cBhvr>
                                    </p:animEffect>
                                    <p:set>
                                      <p:cBhvr>
                                        <p:cTn id="35"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8"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3"/>
          <a:srcRect l="4519" r="2351" b="10550"/>
          <a:stretch/>
        </p:blipFill>
        <p:spPr>
          <a:xfrm>
            <a:off x="0" y="208548"/>
            <a:ext cx="8524090" cy="4828674"/>
          </a:xfrm>
          <a:prstGeom prst="rect">
            <a:avLst/>
          </a:prstGeom>
        </p:spPr>
      </p:pic>
      <p:sp>
        <p:nvSpPr>
          <p:cNvPr id="3" name="Rectangle à coins arrondis 2"/>
          <p:cNvSpPr/>
          <p:nvPr/>
        </p:nvSpPr>
        <p:spPr>
          <a:xfrm>
            <a:off x="5470343" y="4271051"/>
            <a:ext cx="6331523" cy="2031325"/>
          </a:xfrm>
          <a:prstGeom prst="roundRect">
            <a:avLst>
              <a:gd name="adj" fmla="val 12500"/>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p:cNvSpPr txBox="1"/>
          <p:nvPr/>
        </p:nvSpPr>
        <p:spPr bwMode="auto">
          <a:xfrm>
            <a:off x="5470343" y="4272638"/>
            <a:ext cx="5191354" cy="2031325"/>
          </a:xfrm>
          <a:prstGeom prst="rect">
            <a:avLst/>
          </a:prstGeom>
          <a:noFill/>
        </p:spPr>
        <p:txBody>
          <a:bodyPr wrap="square">
            <a:spAutoFit/>
          </a:bodyPr>
          <a:lstStyle/>
          <a:p>
            <a:pPr fontAlgn="auto">
              <a:spcBef>
                <a:spcPts val="0"/>
              </a:spcBef>
              <a:spcAft>
                <a:spcPts val="0"/>
              </a:spcAft>
              <a:defRPr/>
            </a:pPr>
            <a:r>
              <a:rPr lang="fr-FR" b="1" dirty="0">
                <a:latin typeface="+mn-lt"/>
              </a:rPr>
              <a:t>Dans cette situation, le cycliste : </a:t>
            </a:r>
            <a:endParaRPr lang="fr-FR" b="1" dirty="0"/>
          </a:p>
          <a:p>
            <a:pPr marL="285750" indent="-23813" fontAlgn="auto">
              <a:lnSpc>
                <a:spcPct val="150000"/>
              </a:lnSpc>
              <a:spcBef>
                <a:spcPts val="0"/>
              </a:spcBef>
              <a:spcAft>
                <a:spcPts val="0"/>
              </a:spcAft>
              <a:buFont typeface="Arial" panose="020B0604020202020204" pitchFamily="34" charset="0"/>
              <a:buChar char="•"/>
              <a:defRPr/>
            </a:pPr>
            <a:r>
              <a:rPr lang="fr-FR" b="1" dirty="0">
                <a:latin typeface="+mn-lt"/>
                <a:sym typeface="Wingdings 2" panose="05020102010507070707" pitchFamily="18" charset="2"/>
              </a:rPr>
              <a:t> </a:t>
            </a:r>
            <a:r>
              <a:rPr lang="fr-FR" dirty="0">
                <a:latin typeface="+mn-lt"/>
              </a:rPr>
              <a:t>Risque d’être déporté dans le virage.</a:t>
            </a:r>
          </a:p>
          <a:p>
            <a:pPr marL="285750" indent="-23813" fontAlgn="auto">
              <a:lnSpc>
                <a:spcPct val="150000"/>
              </a:lnSpc>
              <a:spcBef>
                <a:spcPts val="0"/>
              </a:spcBef>
              <a:spcAft>
                <a:spcPts val="0"/>
              </a:spcAft>
              <a:buFont typeface="Arial" panose="020B0604020202020204" pitchFamily="34" charset="0"/>
              <a:buChar char="•"/>
              <a:defRPr/>
            </a:pPr>
            <a:r>
              <a:rPr lang="fr-FR" dirty="0">
                <a:sym typeface="Wingdings 2" panose="05020102010507070707" pitchFamily="18" charset="2"/>
              </a:rPr>
              <a:t> </a:t>
            </a:r>
            <a:r>
              <a:rPr lang="fr-FR" dirty="0">
                <a:latin typeface="+mn-lt"/>
              </a:rPr>
              <a:t>Devrait freiner du frein arrière et serrer à droite.</a:t>
            </a:r>
          </a:p>
          <a:p>
            <a:pPr marL="285750" indent="-23813" fontAlgn="auto">
              <a:lnSpc>
                <a:spcPct val="150000"/>
              </a:lnSpc>
              <a:spcBef>
                <a:spcPts val="0"/>
              </a:spcBef>
              <a:spcAft>
                <a:spcPts val="0"/>
              </a:spcAft>
              <a:buFont typeface="Arial" panose="020B0604020202020204" pitchFamily="34" charset="0"/>
              <a:buChar char="•"/>
              <a:defRPr/>
            </a:pPr>
            <a:r>
              <a:rPr lang="fr-FR" dirty="0"/>
              <a:t> </a:t>
            </a:r>
            <a:r>
              <a:rPr lang="fr-FR" dirty="0">
                <a:latin typeface="+mn-lt"/>
              </a:rPr>
              <a:t>Va trop vite dans le virage.</a:t>
            </a:r>
          </a:p>
          <a:p>
            <a:pPr marL="285750" indent="-23813" fontAlgn="auto">
              <a:lnSpc>
                <a:spcPct val="150000"/>
              </a:lnSpc>
              <a:spcBef>
                <a:spcPts val="0"/>
              </a:spcBef>
              <a:spcAft>
                <a:spcPts val="0"/>
              </a:spcAft>
              <a:buFont typeface="Arial" panose="020B0604020202020204" pitchFamily="34" charset="0"/>
              <a:buChar char="•"/>
              <a:defRPr/>
            </a:pPr>
            <a:r>
              <a:rPr lang="fr-FR" dirty="0">
                <a:sym typeface="Wingdings 2" panose="05020102010507070707" pitchFamily="18" charset="2"/>
              </a:rPr>
              <a:t> </a:t>
            </a:r>
            <a:r>
              <a:rPr lang="fr-FR" dirty="0">
                <a:latin typeface="+mn-lt"/>
                <a:sym typeface="Wingdings 2" panose="05020102010507070707" pitchFamily="18" charset="2"/>
              </a:rPr>
              <a:t>Devrait freiner des deux freins et serrer à droite.</a:t>
            </a:r>
            <a:endParaRPr lang="fr-FR" dirty="0">
              <a:latin typeface="+mn-lt"/>
            </a:endParaRPr>
          </a:p>
        </p:txBody>
      </p:sp>
      <p:sp>
        <p:nvSpPr>
          <p:cNvPr id="5" name="Espace réservé du pied de page 16"/>
          <p:cNvSpPr>
            <a:spLocks noGrp="1"/>
          </p:cNvSpPr>
          <p:nvPr>
            <p:ph type="ftr" sz="quarter" idx="11"/>
          </p:nvPr>
        </p:nvSpPr>
        <p:spPr>
          <a:xfrm>
            <a:off x="10804693" y="6303963"/>
            <a:ext cx="1331913" cy="509587"/>
          </a:xfrm>
        </p:spPr>
        <p:txBody>
          <a:bodyPr/>
          <a:lstStyle/>
          <a:p>
            <a:pPr>
              <a:defRPr/>
            </a:pPr>
            <a:r>
              <a:rPr lang="fr-FR" dirty="0"/>
              <a:t>Christian CHARLES CPC EPS</a:t>
            </a:r>
          </a:p>
        </p:txBody>
      </p:sp>
      <p:grpSp>
        <p:nvGrpSpPr>
          <p:cNvPr id="6" name="Groupe 3"/>
          <p:cNvGrpSpPr>
            <a:grpSpLocks/>
          </p:cNvGrpSpPr>
          <p:nvPr/>
        </p:nvGrpSpPr>
        <p:grpSpPr bwMode="auto">
          <a:xfrm>
            <a:off x="10566787" y="4241567"/>
            <a:ext cx="1296987" cy="1943100"/>
            <a:chOff x="6660232" y="4653136"/>
            <a:chExt cx="1296144" cy="1944216"/>
          </a:xfrm>
        </p:grpSpPr>
        <p:grpSp>
          <p:nvGrpSpPr>
            <p:cNvPr id="7" name="Groupe 7"/>
            <p:cNvGrpSpPr>
              <a:grpSpLocks/>
            </p:cNvGrpSpPr>
            <p:nvPr/>
          </p:nvGrpSpPr>
          <p:grpSpPr bwMode="auto">
            <a:xfrm>
              <a:off x="6804248" y="5013176"/>
              <a:ext cx="288032" cy="1584176"/>
              <a:chOff x="6804248" y="5013176"/>
              <a:chExt cx="288032" cy="1584176"/>
            </a:xfrm>
          </p:grpSpPr>
          <p:sp>
            <p:nvSpPr>
              <p:cNvPr id="15" name="Rectangle 3"/>
              <p:cNvSpPr/>
              <p:nvPr/>
            </p:nvSpPr>
            <p:spPr>
              <a:xfrm>
                <a:off x="6804600" y="5016882"/>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6" name="Rectangle 15"/>
              <p:cNvSpPr/>
              <p:nvPr/>
            </p:nvSpPr>
            <p:spPr>
              <a:xfrm>
                <a:off x="6804600" y="5445753"/>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7" name="Rectangle 16"/>
              <p:cNvSpPr/>
              <p:nvPr/>
            </p:nvSpPr>
            <p:spPr>
              <a:xfrm>
                <a:off x="6804600" y="5877801"/>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8" name="Rectangle 17"/>
              <p:cNvSpPr/>
              <p:nvPr/>
            </p:nvSpPr>
            <p:spPr>
              <a:xfrm>
                <a:off x="6804600" y="6309849"/>
                <a:ext cx="287152"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grpSp>
          <p:nvGrpSpPr>
            <p:cNvPr id="8" name="Groupe 8"/>
            <p:cNvGrpSpPr>
              <a:grpSpLocks/>
            </p:cNvGrpSpPr>
            <p:nvPr/>
          </p:nvGrpSpPr>
          <p:grpSpPr bwMode="auto">
            <a:xfrm>
              <a:off x="7452320" y="5013176"/>
              <a:ext cx="288032" cy="1584176"/>
              <a:chOff x="6804248" y="5013176"/>
              <a:chExt cx="288032" cy="1584176"/>
            </a:xfrm>
          </p:grpSpPr>
          <p:sp>
            <p:nvSpPr>
              <p:cNvPr id="11" name="Rectangle 10"/>
              <p:cNvSpPr/>
              <p:nvPr/>
            </p:nvSpPr>
            <p:spPr>
              <a:xfrm>
                <a:off x="6803807" y="5016882"/>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2" name="Rectangle 11"/>
              <p:cNvSpPr/>
              <p:nvPr/>
            </p:nvSpPr>
            <p:spPr>
              <a:xfrm>
                <a:off x="6803807" y="5445753"/>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3" name="Rectangle 12"/>
              <p:cNvSpPr/>
              <p:nvPr/>
            </p:nvSpPr>
            <p:spPr>
              <a:xfrm>
                <a:off x="6803807" y="5877801"/>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4" name="Rectangle 13"/>
              <p:cNvSpPr/>
              <p:nvPr/>
            </p:nvSpPr>
            <p:spPr>
              <a:xfrm>
                <a:off x="6803807" y="6309849"/>
                <a:ext cx="288738" cy="28750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sp>
          <p:nvSpPr>
            <p:cNvPr id="9" name="ZoneTexte 6"/>
            <p:cNvSpPr txBox="1">
              <a:spLocks noChangeArrowheads="1"/>
            </p:cNvSpPr>
            <p:nvPr/>
          </p:nvSpPr>
          <p:spPr bwMode="auto">
            <a:xfrm>
              <a:off x="6660232"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Vrai</a:t>
              </a:r>
            </a:p>
          </p:txBody>
        </p:sp>
        <p:sp>
          <p:nvSpPr>
            <p:cNvPr id="10" name="ZoneTexte 7"/>
            <p:cNvSpPr txBox="1">
              <a:spLocks noChangeArrowheads="1"/>
            </p:cNvSpPr>
            <p:nvPr/>
          </p:nvSpPr>
          <p:spPr bwMode="auto">
            <a:xfrm>
              <a:off x="7308304"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Faux</a:t>
              </a:r>
            </a:p>
          </p:txBody>
        </p:sp>
      </p:grpSp>
      <p:grpSp>
        <p:nvGrpSpPr>
          <p:cNvPr id="19" name="Groupe 19"/>
          <p:cNvGrpSpPr>
            <a:grpSpLocks/>
          </p:cNvGrpSpPr>
          <p:nvPr/>
        </p:nvGrpSpPr>
        <p:grpSpPr bwMode="auto">
          <a:xfrm>
            <a:off x="10727578" y="4627016"/>
            <a:ext cx="287338" cy="288925"/>
            <a:chOff x="8172400" y="1196752"/>
            <a:chExt cx="288032" cy="288032"/>
          </a:xfrm>
        </p:grpSpPr>
        <p:cxnSp>
          <p:nvCxnSpPr>
            <p:cNvPr id="20" name="Connecteur droit 19"/>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2" name="Groupe 19"/>
          <p:cNvGrpSpPr>
            <a:grpSpLocks/>
          </p:cNvGrpSpPr>
          <p:nvPr/>
        </p:nvGrpSpPr>
        <p:grpSpPr bwMode="auto">
          <a:xfrm>
            <a:off x="11369840" y="5040674"/>
            <a:ext cx="287338" cy="288925"/>
            <a:chOff x="8172400" y="1196752"/>
            <a:chExt cx="288032" cy="288032"/>
          </a:xfrm>
        </p:grpSpPr>
        <p:cxnSp>
          <p:nvCxnSpPr>
            <p:cNvPr id="23" name="Connecteur droit 22"/>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5" name="Groupe 19"/>
          <p:cNvGrpSpPr>
            <a:grpSpLocks/>
          </p:cNvGrpSpPr>
          <p:nvPr/>
        </p:nvGrpSpPr>
        <p:grpSpPr bwMode="auto">
          <a:xfrm>
            <a:off x="10733017" y="5465227"/>
            <a:ext cx="287338" cy="288925"/>
            <a:chOff x="8172400" y="1196752"/>
            <a:chExt cx="288032" cy="288032"/>
          </a:xfrm>
        </p:grpSpPr>
        <p:cxnSp>
          <p:nvCxnSpPr>
            <p:cNvPr id="26" name="Connecteur droit 25"/>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Connecteur droit 26"/>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8" name="Groupe 19"/>
          <p:cNvGrpSpPr>
            <a:grpSpLocks/>
          </p:cNvGrpSpPr>
          <p:nvPr/>
        </p:nvGrpSpPr>
        <p:grpSpPr bwMode="auto">
          <a:xfrm>
            <a:off x="10733017" y="5906084"/>
            <a:ext cx="287338" cy="288925"/>
            <a:chOff x="8172400" y="1196752"/>
            <a:chExt cx="288032" cy="288032"/>
          </a:xfrm>
        </p:grpSpPr>
        <p:cxnSp>
          <p:nvCxnSpPr>
            <p:cNvPr id="29" name="Connecteur droit 28"/>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38896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e 2"/>
          <p:cNvGrpSpPr/>
          <p:nvPr/>
        </p:nvGrpSpPr>
        <p:grpSpPr>
          <a:xfrm>
            <a:off x="1620253" y="-26988"/>
            <a:ext cx="9144000" cy="4824259"/>
            <a:chOff x="0" y="-26988"/>
            <a:chExt cx="9144000" cy="4824259"/>
          </a:xfrm>
        </p:grpSpPr>
        <p:pic>
          <p:nvPicPr>
            <p:cNvPr id="4" name="Image 1" descr="Image6.bmp"/>
            <p:cNvPicPr>
              <a:picLocks noChangeAspect="1"/>
            </p:cNvPicPr>
            <p:nvPr/>
          </p:nvPicPr>
          <p:blipFill>
            <a:blip r:embed="rId3">
              <a:extLst>
                <a:ext uri="{28A0092B-C50C-407E-A947-70E740481C1C}">
                  <a14:useLocalDpi xmlns:a14="http://schemas.microsoft.com/office/drawing/2010/main" val="0"/>
                </a:ext>
              </a:extLst>
            </a:blip>
            <a:srcRect l="398" t="5521" b="7458"/>
            <a:stretch>
              <a:fillRect/>
            </a:stretch>
          </p:blipFill>
          <p:spPr bwMode="auto">
            <a:xfrm>
              <a:off x="0" y="-26988"/>
              <a:ext cx="9144000" cy="4824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76386" y="2465351"/>
              <a:ext cx="919533" cy="919533"/>
            </a:xfrm>
            <a:prstGeom prst="rect">
              <a:avLst/>
            </a:prstGeom>
          </p:spPr>
        </p:pic>
      </p:grpSp>
      <p:sp>
        <p:nvSpPr>
          <p:cNvPr id="2" name="Rectangle à coins arrondis 1"/>
          <p:cNvSpPr/>
          <p:nvPr/>
        </p:nvSpPr>
        <p:spPr bwMode="auto">
          <a:xfrm>
            <a:off x="1620253" y="4765341"/>
            <a:ext cx="9144000" cy="2060575"/>
          </a:xfrm>
          <a:prstGeom prst="roundRect">
            <a:avLst>
              <a:gd name="adj" fmla="val 9382"/>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 name="Espace réservé du pied de page 16"/>
          <p:cNvSpPr>
            <a:spLocks noGrp="1"/>
          </p:cNvSpPr>
          <p:nvPr>
            <p:ph type="ftr" sz="quarter" idx="11"/>
          </p:nvPr>
        </p:nvSpPr>
        <p:spPr>
          <a:xfrm>
            <a:off x="10868864" y="6303963"/>
            <a:ext cx="1331913" cy="509587"/>
          </a:xfrm>
        </p:spPr>
        <p:txBody>
          <a:bodyPr/>
          <a:lstStyle/>
          <a:p>
            <a:pPr>
              <a:defRPr/>
            </a:pPr>
            <a:r>
              <a:rPr lang="fr-FR" dirty="0"/>
              <a:t>Christian CHARLES CPC EPS</a:t>
            </a:r>
          </a:p>
        </p:txBody>
      </p:sp>
      <p:grpSp>
        <p:nvGrpSpPr>
          <p:cNvPr id="7" name="Groupe 16"/>
          <p:cNvGrpSpPr>
            <a:grpSpLocks/>
          </p:cNvGrpSpPr>
          <p:nvPr/>
        </p:nvGrpSpPr>
        <p:grpSpPr bwMode="auto">
          <a:xfrm>
            <a:off x="2190463" y="4765867"/>
            <a:ext cx="7306176" cy="2477141"/>
            <a:chOff x="-50" y="4797152"/>
            <a:chExt cx="6948314" cy="2477284"/>
          </a:xfrm>
        </p:grpSpPr>
        <p:sp>
          <p:nvSpPr>
            <p:cNvPr id="8" name="ZoneTexte 7"/>
            <p:cNvSpPr txBox="1"/>
            <p:nvPr/>
          </p:nvSpPr>
          <p:spPr>
            <a:xfrm>
              <a:off x="-50" y="4827471"/>
              <a:ext cx="5724525" cy="2446965"/>
            </a:xfrm>
            <a:prstGeom prst="rect">
              <a:avLst/>
            </a:prstGeom>
            <a:noFill/>
          </p:spPr>
          <p:txBody>
            <a:bodyPr>
              <a:spAutoFit/>
            </a:bodyPr>
            <a:lstStyle/>
            <a:p>
              <a:pPr fontAlgn="auto">
                <a:spcBef>
                  <a:spcPts val="0"/>
                </a:spcBef>
                <a:spcAft>
                  <a:spcPts val="0"/>
                </a:spcAft>
                <a:defRPr/>
              </a:pPr>
              <a:r>
                <a:rPr lang="fr-FR" b="1" dirty="0">
                  <a:latin typeface="+mn-lt"/>
                </a:rPr>
                <a:t>Dans cette situation le cycliste :</a:t>
              </a:r>
            </a:p>
            <a:p>
              <a:pPr marL="355600" fontAlgn="auto">
                <a:lnSpc>
                  <a:spcPct val="150000"/>
                </a:lnSpc>
                <a:spcBef>
                  <a:spcPts val="0"/>
                </a:spcBef>
                <a:spcAft>
                  <a:spcPts val="0"/>
                </a:spcAft>
                <a:buFont typeface="Arial" pitchFamily="34" charset="0"/>
                <a:buChar char="•"/>
                <a:defRPr/>
              </a:pPr>
              <a:r>
                <a:rPr lang="fr-FR" dirty="0">
                  <a:latin typeface="+mn-lt"/>
                </a:rPr>
                <a:t> Est en sécurité car il roule bien à droite.</a:t>
              </a:r>
            </a:p>
            <a:p>
              <a:pPr marL="355600" fontAlgn="auto">
                <a:lnSpc>
                  <a:spcPct val="150000"/>
                </a:lnSpc>
                <a:spcBef>
                  <a:spcPts val="0"/>
                </a:spcBef>
                <a:spcAft>
                  <a:spcPts val="0"/>
                </a:spcAft>
                <a:buFont typeface="Arial" pitchFamily="34" charset="0"/>
                <a:buChar char="•"/>
                <a:defRPr/>
              </a:pPr>
              <a:r>
                <a:rPr lang="fr-FR" dirty="0">
                  <a:latin typeface="+mn-lt"/>
                </a:rPr>
                <a:t> Risque de gêner les véhicules qui arrivent derrière lui.</a:t>
              </a:r>
            </a:p>
            <a:p>
              <a:pPr marL="355600" fontAlgn="auto">
                <a:lnSpc>
                  <a:spcPct val="150000"/>
                </a:lnSpc>
                <a:spcBef>
                  <a:spcPts val="0"/>
                </a:spcBef>
                <a:spcAft>
                  <a:spcPts val="0"/>
                </a:spcAft>
                <a:buFont typeface="Arial" pitchFamily="34" charset="0"/>
                <a:buChar char="•"/>
                <a:defRPr/>
              </a:pPr>
              <a:r>
                <a:rPr lang="fr-FR" dirty="0">
                  <a:latin typeface="+mn-lt"/>
                </a:rPr>
                <a:t> Peut continuer à rouler à l’endroit où il se trouve.</a:t>
              </a:r>
            </a:p>
            <a:p>
              <a:pPr marL="355600" fontAlgn="auto">
                <a:lnSpc>
                  <a:spcPct val="150000"/>
                </a:lnSpc>
                <a:spcBef>
                  <a:spcPts val="0"/>
                </a:spcBef>
                <a:spcAft>
                  <a:spcPts val="0"/>
                </a:spcAft>
                <a:buFont typeface="Arial" pitchFamily="34" charset="0"/>
                <a:buChar char="•"/>
                <a:defRPr/>
              </a:pPr>
              <a:r>
                <a:rPr lang="fr-FR" dirty="0">
                  <a:latin typeface="+mn-lt"/>
                </a:rPr>
                <a:t> Serait plus en sécurité s’il roulait sur la bande cyclable.</a:t>
              </a:r>
            </a:p>
          </p:txBody>
        </p:sp>
        <p:grpSp>
          <p:nvGrpSpPr>
            <p:cNvPr id="9" name="Groupe 3"/>
            <p:cNvGrpSpPr>
              <a:grpSpLocks/>
            </p:cNvGrpSpPr>
            <p:nvPr/>
          </p:nvGrpSpPr>
          <p:grpSpPr bwMode="auto">
            <a:xfrm>
              <a:off x="5652120" y="4797152"/>
              <a:ext cx="1296144" cy="1944216"/>
              <a:chOff x="6660232" y="4653136"/>
              <a:chExt cx="1296144" cy="1944216"/>
            </a:xfrm>
          </p:grpSpPr>
          <p:grpSp>
            <p:nvGrpSpPr>
              <p:cNvPr id="10" name="Groupe 9"/>
              <p:cNvGrpSpPr>
                <a:grpSpLocks/>
              </p:cNvGrpSpPr>
              <p:nvPr/>
            </p:nvGrpSpPr>
            <p:grpSpPr bwMode="auto">
              <a:xfrm>
                <a:off x="6804248" y="5013176"/>
                <a:ext cx="288032" cy="1584176"/>
                <a:chOff x="6804248" y="5013176"/>
                <a:chExt cx="288032" cy="1584176"/>
              </a:xfrm>
            </p:grpSpPr>
            <p:sp>
              <p:nvSpPr>
                <p:cNvPr id="18" name="Rectangle 3"/>
                <p:cNvSpPr/>
                <p:nvPr/>
              </p:nvSpPr>
              <p:spPr>
                <a:xfrm>
                  <a:off x="6810375" y="5013674"/>
                  <a:ext cx="282575" cy="28735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9" name="Rectangle 18"/>
                <p:cNvSpPr/>
                <p:nvPr/>
              </p:nvSpPr>
              <p:spPr>
                <a:xfrm>
                  <a:off x="6810375" y="5445499"/>
                  <a:ext cx="282575" cy="288942"/>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0" name="Rectangle 19"/>
                <p:cNvSpPr/>
                <p:nvPr/>
              </p:nvSpPr>
              <p:spPr>
                <a:xfrm>
                  <a:off x="6810375" y="5877324"/>
                  <a:ext cx="282575" cy="288942"/>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1" name="Rectangle 20"/>
                <p:cNvSpPr/>
                <p:nvPr/>
              </p:nvSpPr>
              <p:spPr>
                <a:xfrm>
                  <a:off x="6810375" y="6310736"/>
                  <a:ext cx="282575" cy="2873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grpSp>
            <p:nvGrpSpPr>
              <p:cNvPr id="11" name="Groupe 10"/>
              <p:cNvGrpSpPr>
                <a:grpSpLocks/>
              </p:cNvGrpSpPr>
              <p:nvPr/>
            </p:nvGrpSpPr>
            <p:grpSpPr bwMode="auto">
              <a:xfrm>
                <a:off x="7452320" y="5013176"/>
                <a:ext cx="288032" cy="1584176"/>
                <a:chOff x="6804248" y="5013176"/>
                <a:chExt cx="288032" cy="1584176"/>
              </a:xfrm>
            </p:grpSpPr>
            <p:sp>
              <p:nvSpPr>
                <p:cNvPr id="14" name="Rectangle 13"/>
                <p:cNvSpPr/>
                <p:nvPr/>
              </p:nvSpPr>
              <p:spPr>
                <a:xfrm>
                  <a:off x="6810003" y="5013674"/>
                  <a:ext cx="282575" cy="28735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5" name="Rectangle 14"/>
                <p:cNvSpPr/>
                <p:nvPr/>
              </p:nvSpPr>
              <p:spPr>
                <a:xfrm>
                  <a:off x="6810003" y="5445499"/>
                  <a:ext cx="282575" cy="288942"/>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6" name="Rectangle 15"/>
                <p:cNvSpPr/>
                <p:nvPr/>
              </p:nvSpPr>
              <p:spPr>
                <a:xfrm>
                  <a:off x="6810003" y="5877324"/>
                  <a:ext cx="282575" cy="288942"/>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7" name="Rectangle 16"/>
                <p:cNvSpPr/>
                <p:nvPr/>
              </p:nvSpPr>
              <p:spPr>
                <a:xfrm>
                  <a:off x="6810003" y="6310736"/>
                  <a:ext cx="282575" cy="2873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sp>
            <p:nvSpPr>
              <p:cNvPr id="12" name="ZoneTexte 6"/>
              <p:cNvSpPr txBox="1">
                <a:spLocks noChangeArrowheads="1"/>
              </p:cNvSpPr>
              <p:nvPr/>
            </p:nvSpPr>
            <p:spPr bwMode="auto">
              <a:xfrm>
                <a:off x="6660232"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Vrai</a:t>
                </a:r>
              </a:p>
            </p:txBody>
          </p:sp>
          <p:sp>
            <p:nvSpPr>
              <p:cNvPr id="13" name="ZoneTexte 7"/>
              <p:cNvSpPr txBox="1">
                <a:spLocks noChangeArrowheads="1"/>
              </p:cNvSpPr>
              <p:nvPr/>
            </p:nvSpPr>
            <p:spPr bwMode="auto">
              <a:xfrm>
                <a:off x="7308304"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Faux</a:t>
                </a:r>
              </a:p>
            </p:txBody>
          </p:sp>
        </p:grpSp>
      </p:grpSp>
    </p:spTree>
    <p:extLst>
      <p:ext uri="{BB962C8B-B14F-4D97-AF65-F5344CB8AC3E}">
        <p14:creationId xmlns:p14="http://schemas.microsoft.com/office/powerpoint/2010/main" val="24012959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e 2"/>
          <p:cNvGrpSpPr/>
          <p:nvPr/>
        </p:nvGrpSpPr>
        <p:grpSpPr>
          <a:xfrm>
            <a:off x="1620253" y="-26988"/>
            <a:ext cx="9144000" cy="4824259"/>
            <a:chOff x="0" y="-26988"/>
            <a:chExt cx="9144000" cy="4824259"/>
          </a:xfrm>
        </p:grpSpPr>
        <p:pic>
          <p:nvPicPr>
            <p:cNvPr id="4" name="Image 1" descr="Image6.bmp"/>
            <p:cNvPicPr>
              <a:picLocks noChangeAspect="1"/>
            </p:cNvPicPr>
            <p:nvPr/>
          </p:nvPicPr>
          <p:blipFill>
            <a:blip r:embed="rId3">
              <a:extLst>
                <a:ext uri="{28A0092B-C50C-407E-A947-70E740481C1C}">
                  <a14:useLocalDpi xmlns:a14="http://schemas.microsoft.com/office/drawing/2010/main" val="0"/>
                </a:ext>
              </a:extLst>
            </a:blip>
            <a:srcRect l="398" t="5521" b="7458"/>
            <a:stretch>
              <a:fillRect/>
            </a:stretch>
          </p:blipFill>
          <p:spPr bwMode="auto">
            <a:xfrm>
              <a:off x="0" y="-26988"/>
              <a:ext cx="9144000" cy="4824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76386" y="2465351"/>
              <a:ext cx="919533" cy="919533"/>
            </a:xfrm>
            <a:prstGeom prst="rect">
              <a:avLst/>
            </a:prstGeom>
          </p:spPr>
        </p:pic>
      </p:grpSp>
      <p:sp>
        <p:nvSpPr>
          <p:cNvPr id="2" name="Rectangle à coins arrondis 1"/>
          <p:cNvSpPr/>
          <p:nvPr/>
        </p:nvSpPr>
        <p:spPr bwMode="auto">
          <a:xfrm>
            <a:off x="1620253" y="4765341"/>
            <a:ext cx="9144000" cy="2060575"/>
          </a:xfrm>
          <a:prstGeom prst="roundRect">
            <a:avLst>
              <a:gd name="adj" fmla="val 9382"/>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 name="Espace réservé du pied de page 16"/>
          <p:cNvSpPr>
            <a:spLocks noGrp="1"/>
          </p:cNvSpPr>
          <p:nvPr>
            <p:ph type="ftr" sz="quarter" idx="11"/>
          </p:nvPr>
        </p:nvSpPr>
        <p:spPr>
          <a:xfrm>
            <a:off x="10868864" y="6303963"/>
            <a:ext cx="1331913" cy="509587"/>
          </a:xfrm>
        </p:spPr>
        <p:txBody>
          <a:bodyPr/>
          <a:lstStyle/>
          <a:p>
            <a:pPr>
              <a:defRPr/>
            </a:pPr>
            <a:r>
              <a:rPr lang="fr-FR" dirty="0"/>
              <a:t>Christian CHARLES CPC EPS</a:t>
            </a:r>
          </a:p>
        </p:txBody>
      </p:sp>
      <p:grpSp>
        <p:nvGrpSpPr>
          <p:cNvPr id="7" name="Groupe 16"/>
          <p:cNvGrpSpPr>
            <a:grpSpLocks/>
          </p:cNvGrpSpPr>
          <p:nvPr/>
        </p:nvGrpSpPr>
        <p:grpSpPr bwMode="auto">
          <a:xfrm>
            <a:off x="2190463" y="4765867"/>
            <a:ext cx="7306176" cy="2477141"/>
            <a:chOff x="-50" y="4797152"/>
            <a:chExt cx="6948314" cy="2477284"/>
          </a:xfrm>
        </p:grpSpPr>
        <p:sp>
          <p:nvSpPr>
            <p:cNvPr id="8" name="ZoneTexte 7"/>
            <p:cNvSpPr txBox="1"/>
            <p:nvPr/>
          </p:nvSpPr>
          <p:spPr>
            <a:xfrm>
              <a:off x="-50" y="4827471"/>
              <a:ext cx="5724525" cy="2446965"/>
            </a:xfrm>
            <a:prstGeom prst="rect">
              <a:avLst/>
            </a:prstGeom>
            <a:noFill/>
          </p:spPr>
          <p:txBody>
            <a:bodyPr>
              <a:spAutoFit/>
            </a:bodyPr>
            <a:lstStyle/>
            <a:p>
              <a:pPr fontAlgn="auto">
                <a:spcBef>
                  <a:spcPts val="0"/>
                </a:spcBef>
                <a:spcAft>
                  <a:spcPts val="0"/>
                </a:spcAft>
                <a:defRPr/>
              </a:pPr>
              <a:r>
                <a:rPr lang="fr-FR" b="1" dirty="0">
                  <a:latin typeface="+mn-lt"/>
                </a:rPr>
                <a:t>Dans cette situation le cycliste :</a:t>
              </a:r>
            </a:p>
            <a:p>
              <a:pPr marL="355600" fontAlgn="auto">
                <a:lnSpc>
                  <a:spcPct val="150000"/>
                </a:lnSpc>
                <a:spcBef>
                  <a:spcPts val="0"/>
                </a:spcBef>
                <a:spcAft>
                  <a:spcPts val="0"/>
                </a:spcAft>
                <a:buFont typeface="Arial" pitchFamily="34" charset="0"/>
                <a:buChar char="•"/>
                <a:defRPr/>
              </a:pPr>
              <a:r>
                <a:rPr lang="fr-FR" dirty="0">
                  <a:latin typeface="+mn-lt"/>
                </a:rPr>
                <a:t> Est en sécurité car il roule bien à droite.</a:t>
              </a:r>
            </a:p>
            <a:p>
              <a:pPr marL="355600" fontAlgn="auto">
                <a:lnSpc>
                  <a:spcPct val="150000"/>
                </a:lnSpc>
                <a:spcBef>
                  <a:spcPts val="0"/>
                </a:spcBef>
                <a:spcAft>
                  <a:spcPts val="0"/>
                </a:spcAft>
                <a:buFont typeface="Arial" pitchFamily="34" charset="0"/>
                <a:buChar char="•"/>
                <a:defRPr/>
              </a:pPr>
              <a:r>
                <a:rPr lang="fr-FR" dirty="0">
                  <a:latin typeface="+mn-lt"/>
                </a:rPr>
                <a:t> Risque de gêner les véhicules qui arrivent derrière lui.</a:t>
              </a:r>
            </a:p>
            <a:p>
              <a:pPr marL="355600" fontAlgn="auto">
                <a:lnSpc>
                  <a:spcPct val="150000"/>
                </a:lnSpc>
                <a:spcBef>
                  <a:spcPts val="0"/>
                </a:spcBef>
                <a:spcAft>
                  <a:spcPts val="0"/>
                </a:spcAft>
                <a:buFont typeface="Arial" pitchFamily="34" charset="0"/>
                <a:buChar char="•"/>
                <a:defRPr/>
              </a:pPr>
              <a:r>
                <a:rPr lang="fr-FR" dirty="0">
                  <a:latin typeface="+mn-lt"/>
                </a:rPr>
                <a:t> Peut continuer à rouler à l’endroit où il se trouve.</a:t>
              </a:r>
            </a:p>
            <a:p>
              <a:pPr marL="355600" fontAlgn="auto">
                <a:lnSpc>
                  <a:spcPct val="150000"/>
                </a:lnSpc>
                <a:spcBef>
                  <a:spcPts val="0"/>
                </a:spcBef>
                <a:spcAft>
                  <a:spcPts val="0"/>
                </a:spcAft>
                <a:buFont typeface="Arial" pitchFamily="34" charset="0"/>
                <a:buChar char="•"/>
                <a:defRPr/>
              </a:pPr>
              <a:r>
                <a:rPr lang="fr-FR" dirty="0">
                  <a:latin typeface="+mn-lt"/>
                </a:rPr>
                <a:t> Serait plus en sécurité s’il roulait sur la bande cyclable.</a:t>
              </a:r>
            </a:p>
          </p:txBody>
        </p:sp>
        <p:grpSp>
          <p:nvGrpSpPr>
            <p:cNvPr id="9" name="Groupe 3"/>
            <p:cNvGrpSpPr>
              <a:grpSpLocks/>
            </p:cNvGrpSpPr>
            <p:nvPr/>
          </p:nvGrpSpPr>
          <p:grpSpPr bwMode="auto">
            <a:xfrm>
              <a:off x="5652120" y="4797152"/>
              <a:ext cx="1296144" cy="1944216"/>
              <a:chOff x="6660232" y="4653136"/>
              <a:chExt cx="1296144" cy="1944216"/>
            </a:xfrm>
          </p:grpSpPr>
          <p:grpSp>
            <p:nvGrpSpPr>
              <p:cNvPr id="10" name="Groupe 9"/>
              <p:cNvGrpSpPr>
                <a:grpSpLocks/>
              </p:cNvGrpSpPr>
              <p:nvPr/>
            </p:nvGrpSpPr>
            <p:grpSpPr bwMode="auto">
              <a:xfrm>
                <a:off x="6804248" y="5013176"/>
                <a:ext cx="288032" cy="1584176"/>
                <a:chOff x="6804248" y="5013176"/>
                <a:chExt cx="288032" cy="1584176"/>
              </a:xfrm>
            </p:grpSpPr>
            <p:sp>
              <p:nvSpPr>
                <p:cNvPr id="18" name="Rectangle 3"/>
                <p:cNvSpPr/>
                <p:nvPr/>
              </p:nvSpPr>
              <p:spPr>
                <a:xfrm>
                  <a:off x="6810375" y="5013674"/>
                  <a:ext cx="282575" cy="28735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9" name="Rectangle 18"/>
                <p:cNvSpPr/>
                <p:nvPr/>
              </p:nvSpPr>
              <p:spPr>
                <a:xfrm>
                  <a:off x="6810375" y="5445499"/>
                  <a:ext cx="282575" cy="288942"/>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0" name="Rectangle 19"/>
                <p:cNvSpPr/>
                <p:nvPr/>
              </p:nvSpPr>
              <p:spPr>
                <a:xfrm>
                  <a:off x="6810375" y="5877324"/>
                  <a:ext cx="282575" cy="288942"/>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1" name="Rectangle 20"/>
                <p:cNvSpPr/>
                <p:nvPr/>
              </p:nvSpPr>
              <p:spPr>
                <a:xfrm>
                  <a:off x="6810375" y="6310736"/>
                  <a:ext cx="282575" cy="2873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grpSp>
            <p:nvGrpSpPr>
              <p:cNvPr id="11" name="Groupe 10"/>
              <p:cNvGrpSpPr>
                <a:grpSpLocks/>
              </p:cNvGrpSpPr>
              <p:nvPr/>
            </p:nvGrpSpPr>
            <p:grpSpPr bwMode="auto">
              <a:xfrm>
                <a:off x="7452320" y="5013176"/>
                <a:ext cx="288032" cy="1584176"/>
                <a:chOff x="6804248" y="5013176"/>
                <a:chExt cx="288032" cy="1584176"/>
              </a:xfrm>
            </p:grpSpPr>
            <p:sp>
              <p:nvSpPr>
                <p:cNvPr id="14" name="Rectangle 13"/>
                <p:cNvSpPr/>
                <p:nvPr/>
              </p:nvSpPr>
              <p:spPr>
                <a:xfrm>
                  <a:off x="6810003" y="5013674"/>
                  <a:ext cx="282575" cy="28735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5" name="Rectangle 14"/>
                <p:cNvSpPr/>
                <p:nvPr/>
              </p:nvSpPr>
              <p:spPr>
                <a:xfrm>
                  <a:off x="6810003" y="5445499"/>
                  <a:ext cx="282575" cy="288942"/>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6" name="Rectangle 15"/>
                <p:cNvSpPr/>
                <p:nvPr/>
              </p:nvSpPr>
              <p:spPr>
                <a:xfrm>
                  <a:off x="6810003" y="5877324"/>
                  <a:ext cx="282575" cy="288942"/>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7" name="Rectangle 16"/>
                <p:cNvSpPr/>
                <p:nvPr/>
              </p:nvSpPr>
              <p:spPr>
                <a:xfrm>
                  <a:off x="6810003" y="6310736"/>
                  <a:ext cx="282575" cy="28735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sp>
            <p:nvSpPr>
              <p:cNvPr id="12" name="ZoneTexte 6"/>
              <p:cNvSpPr txBox="1">
                <a:spLocks noChangeArrowheads="1"/>
              </p:cNvSpPr>
              <p:nvPr/>
            </p:nvSpPr>
            <p:spPr bwMode="auto">
              <a:xfrm>
                <a:off x="6660232"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Vrai</a:t>
                </a:r>
              </a:p>
            </p:txBody>
          </p:sp>
          <p:sp>
            <p:nvSpPr>
              <p:cNvPr id="13" name="ZoneTexte 7"/>
              <p:cNvSpPr txBox="1">
                <a:spLocks noChangeArrowheads="1"/>
              </p:cNvSpPr>
              <p:nvPr/>
            </p:nvSpPr>
            <p:spPr bwMode="auto">
              <a:xfrm>
                <a:off x="7308304" y="46531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latin typeface="Calibri" panose="020F0502020204030204" pitchFamily="34" charset="0"/>
                  </a:rPr>
                  <a:t>Faux</a:t>
                </a:r>
              </a:p>
            </p:txBody>
          </p:sp>
        </p:grpSp>
      </p:grpSp>
      <p:grpSp>
        <p:nvGrpSpPr>
          <p:cNvPr id="22" name="Groupe 27"/>
          <p:cNvGrpSpPr>
            <a:grpSpLocks/>
          </p:cNvGrpSpPr>
          <p:nvPr/>
        </p:nvGrpSpPr>
        <p:grpSpPr bwMode="auto">
          <a:xfrm>
            <a:off x="8995916" y="5138274"/>
            <a:ext cx="287338" cy="287338"/>
            <a:chOff x="8172400" y="1196752"/>
            <a:chExt cx="288032" cy="288032"/>
          </a:xfrm>
        </p:grpSpPr>
        <p:cxnSp>
          <p:nvCxnSpPr>
            <p:cNvPr id="23" name="Connecteur droit 22"/>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5" name="Groupe 27"/>
          <p:cNvGrpSpPr>
            <a:grpSpLocks/>
          </p:cNvGrpSpPr>
          <p:nvPr/>
        </p:nvGrpSpPr>
        <p:grpSpPr bwMode="auto">
          <a:xfrm>
            <a:off x="8315553" y="5568265"/>
            <a:ext cx="287338" cy="287338"/>
            <a:chOff x="8172400" y="1196752"/>
            <a:chExt cx="288032" cy="288032"/>
          </a:xfrm>
        </p:grpSpPr>
        <p:cxnSp>
          <p:nvCxnSpPr>
            <p:cNvPr id="26" name="Connecteur droit 25"/>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Connecteur droit 26"/>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8" name="Groupe 27"/>
          <p:cNvGrpSpPr>
            <a:grpSpLocks/>
          </p:cNvGrpSpPr>
          <p:nvPr/>
        </p:nvGrpSpPr>
        <p:grpSpPr bwMode="auto">
          <a:xfrm>
            <a:off x="8315558" y="6009129"/>
            <a:ext cx="287338" cy="287338"/>
            <a:chOff x="8172400" y="1196752"/>
            <a:chExt cx="288032" cy="288032"/>
          </a:xfrm>
        </p:grpSpPr>
        <p:cxnSp>
          <p:nvCxnSpPr>
            <p:cNvPr id="29" name="Connecteur droit 28"/>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1" name="Groupe 27"/>
          <p:cNvGrpSpPr>
            <a:grpSpLocks/>
          </p:cNvGrpSpPr>
          <p:nvPr/>
        </p:nvGrpSpPr>
        <p:grpSpPr bwMode="auto">
          <a:xfrm>
            <a:off x="8315548" y="6450000"/>
            <a:ext cx="287338" cy="287338"/>
            <a:chOff x="8172400" y="1196752"/>
            <a:chExt cx="288032" cy="288032"/>
          </a:xfrm>
        </p:grpSpPr>
        <p:cxnSp>
          <p:nvCxnSpPr>
            <p:cNvPr id="32" name="Connecteur droit 31"/>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69439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2.bmp"/>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698" y="0"/>
            <a:ext cx="785375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2"/>
          <p:cNvSpPr txBox="1"/>
          <p:nvPr/>
        </p:nvSpPr>
        <p:spPr bwMode="auto">
          <a:xfrm>
            <a:off x="7951622" y="1810564"/>
            <a:ext cx="4112041" cy="1295868"/>
          </a:xfrm>
          <a:prstGeom prst="rect">
            <a:avLst/>
          </a:prstGeom>
          <a:solidFill>
            <a:schemeClr val="accent5">
              <a:lumMod val="20000"/>
              <a:lumOff val="80000"/>
            </a:schemeClr>
          </a:solidFill>
        </p:spPr>
        <p:txBody>
          <a:bodyPr wrap="square">
            <a:spAutoFit/>
          </a:bodyPr>
          <a:lstStyle/>
          <a:p>
            <a:pPr algn="ctr" fontAlgn="auto">
              <a:lnSpc>
                <a:spcPct val="150000"/>
              </a:lnSpc>
              <a:spcBef>
                <a:spcPts val="0"/>
              </a:spcBef>
              <a:spcAft>
                <a:spcPts val="0"/>
              </a:spcAft>
              <a:defRPr/>
            </a:pPr>
            <a:r>
              <a:rPr lang="fr-FR" b="1" dirty="0">
                <a:latin typeface="+mn-lt"/>
              </a:rPr>
              <a:t>Dans cette situation, quel est le ou la cycliste qui porte correctement son casque ?</a:t>
            </a:r>
          </a:p>
        </p:txBody>
      </p:sp>
      <p:sp>
        <p:nvSpPr>
          <p:cNvPr id="4" name="Rectangle à coins arrondis 3"/>
          <p:cNvSpPr/>
          <p:nvPr/>
        </p:nvSpPr>
        <p:spPr bwMode="auto">
          <a:xfrm>
            <a:off x="2388022" y="788571"/>
            <a:ext cx="504825" cy="1079500"/>
          </a:xfrm>
          <a:prstGeom prst="wedgeRoundRectCallout">
            <a:avLst>
              <a:gd name="adj1" fmla="val -4464"/>
              <a:gd name="adj2" fmla="val 87484"/>
              <a:gd name="adj3" fmla="val 16667"/>
            </a:avLst>
          </a:prstGeom>
          <a:no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 name="Rectangle à coins arrondis 4"/>
          <p:cNvSpPr/>
          <p:nvPr/>
        </p:nvSpPr>
        <p:spPr bwMode="auto">
          <a:xfrm>
            <a:off x="3685009" y="1004471"/>
            <a:ext cx="503238" cy="1079500"/>
          </a:xfrm>
          <a:prstGeom prst="wedgeRoundRectCallout">
            <a:avLst>
              <a:gd name="adj1" fmla="val -4464"/>
              <a:gd name="adj2" fmla="val 87484"/>
              <a:gd name="adj3" fmla="val 16667"/>
            </a:avLst>
          </a:prstGeom>
          <a:no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 name="Rectangle à coins arrondis 5"/>
          <p:cNvSpPr/>
          <p:nvPr/>
        </p:nvSpPr>
        <p:spPr bwMode="auto">
          <a:xfrm>
            <a:off x="4908972" y="715546"/>
            <a:ext cx="503237" cy="1081088"/>
          </a:xfrm>
          <a:prstGeom prst="wedgeRoundRectCallout">
            <a:avLst>
              <a:gd name="adj1" fmla="val -4464"/>
              <a:gd name="adj2" fmla="val 87484"/>
              <a:gd name="adj3" fmla="val 16667"/>
            </a:avLst>
          </a:prstGeom>
          <a:no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7" name="ZoneTexte 20"/>
          <p:cNvSpPr txBox="1">
            <a:spLocks noChangeArrowheads="1"/>
          </p:cNvSpPr>
          <p:nvPr/>
        </p:nvSpPr>
        <p:spPr bwMode="auto">
          <a:xfrm>
            <a:off x="2388244" y="932240"/>
            <a:ext cx="50405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4400" b="1">
                <a:latin typeface="Calibri" panose="020F0502020204030204" pitchFamily="34" charset="0"/>
              </a:rPr>
              <a:t>1</a:t>
            </a:r>
          </a:p>
        </p:txBody>
      </p:sp>
      <p:sp>
        <p:nvSpPr>
          <p:cNvPr id="8" name="ZoneTexte 21"/>
          <p:cNvSpPr txBox="1">
            <a:spLocks noChangeArrowheads="1"/>
          </p:cNvSpPr>
          <p:nvPr/>
        </p:nvSpPr>
        <p:spPr bwMode="auto">
          <a:xfrm>
            <a:off x="3684388" y="1220272"/>
            <a:ext cx="50405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4400" b="1">
                <a:latin typeface="Calibri" panose="020F0502020204030204" pitchFamily="34" charset="0"/>
              </a:rPr>
              <a:t>2</a:t>
            </a:r>
          </a:p>
        </p:txBody>
      </p:sp>
      <p:sp>
        <p:nvSpPr>
          <p:cNvPr id="9" name="ZoneTexte 22"/>
          <p:cNvSpPr txBox="1">
            <a:spLocks noChangeArrowheads="1"/>
          </p:cNvSpPr>
          <p:nvPr/>
        </p:nvSpPr>
        <p:spPr bwMode="auto">
          <a:xfrm>
            <a:off x="4908525" y="860232"/>
            <a:ext cx="50405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4400" b="1">
                <a:latin typeface="Calibri" panose="020F0502020204030204" pitchFamily="34" charset="0"/>
              </a:rPr>
              <a:t>3</a:t>
            </a:r>
          </a:p>
        </p:txBody>
      </p:sp>
      <p:grpSp>
        <p:nvGrpSpPr>
          <p:cNvPr id="10" name="Groupe 9"/>
          <p:cNvGrpSpPr/>
          <p:nvPr/>
        </p:nvGrpSpPr>
        <p:grpSpPr>
          <a:xfrm>
            <a:off x="8641432" y="3757696"/>
            <a:ext cx="2700337" cy="1800225"/>
            <a:chOff x="8256422" y="549275"/>
            <a:chExt cx="2700337" cy="1800225"/>
          </a:xfrm>
        </p:grpSpPr>
        <p:sp>
          <p:nvSpPr>
            <p:cNvPr id="11" name="Rectangle à coins arrondis 10"/>
            <p:cNvSpPr/>
            <p:nvPr/>
          </p:nvSpPr>
          <p:spPr bwMode="auto">
            <a:xfrm>
              <a:off x="8256422" y="549275"/>
              <a:ext cx="2700337" cy="1800225"/>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2" name="ZoneTexte 23"/>
            <p:cNvSpPr txBox="1">
              <a:spLocks noChangeArrowheads="1"/>
            </p:cNvSpPr>
            <p:nvPr/>
          </p:nvSpPr>
          <p:spPr bwMode="auto">
            <a:xfrm>
              <a:off x="8256967" y="692696"/>
              <a:ext cx="1656184"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pPr>
              <a:r>
                <a:rPr lang="fr-FR" altLang="fr-FR">
                  <a:latin typeface="Calibri" panose="020F0502020204030204" pitchFamily="34" charset="0"/>
                </a:rPr>
                <a:t>Le cycliste n°1</a:t>
              </a:r>
            </a:p>
            <a:p>
              <a:pPr eaLnBrk="1" hangingPunct="1">
                <a:lnSpc>
                  <a:spcPct val="150000"/>
                </a:lnSpc>
              </a:pPr>
              <a:r>
                <a:rPr lang="fr-FR" altLang="fr-FR">
                  <a:latin typeface="Calibri" panose="020F0502020204030204" pitchFamily="34" charset="0"/>
                </a:rPr>
                <a:t>La cycliste n°2</a:t>
              </a:r>
            </a:p>
            <a:p>
              <a:pPr eaLnBrk="1" hangingPunct="1">
                <a:lnSpc>
                  <a:spcPct val="150000"/>
                </a:lnSpc>
              </a:pPr>
              <a:r>
                <a:rPr lang="fr-FR" altLang="fr-FR">
                  <a:latin typeface="Calibri" panose="020F0502020204030204" pitchFamily="34" charset="0"/>
                </a:rPr>
                <a:t>Le cycliste n°3</a:t>
              </a:r>
            </a:p>
          </p:txBody>
        </p:sp>
        <p:grpSp>
          <p:nvGrpSpPr>
            <p:cNvPr id="13" name="Groupe 26"/>
            <p:cNvGrpSpPr/>
            <p:nvPr/>
          </p:nvGrpSpPr>
          <p:grpSpPr bwMode="auto">
            <a:xfrm>
              <a:off x="9985159" y="764704"/>
              <a:ext cx="288032" cy="1152128"/>
              <a:chOff x="8172400" y="764704"/>
              <a:chExt cx="288032" cy="1152128"/>
            </a:xfrm>
            <a:solidFill>
              <a:schemeClr val="bg1"/>
            </a:solidFill>
          </p:grpSpPr>
          <p:sp>
            <p:nvSpPr>
              <p:cNvPr id="14" name="Rectangle 13"/>
              <p:cNvSpPr/>
              <p:nvPr/>
            </p:nvSpPr>
            <p:spPr>
              <a:xfrm>
                <a:off x="8172400" y="764704"/>
                <a:ext cx="288032" cy="288032"/>
              </a:xfrm>
              <a:prstGeom prst="rect">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5" name="Rectangle 14"/>
              <p:cNvSpPr/>
              <p:nvPr/>
            </p:nvSpPr>
            <p:spPr>
              <a:xfrm>
                <a:off x="8172400" y="1196752"/>
                <a:ext cx="288032" cy="288032"/>
              </a:xfrm>
              <a:prstGeom prst="rect">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6" name="Rectangle 15"/>
              <p:cNvSpPr/>
              <p:nvPr/>
            </p:nvSpPr>
            <p:spPr>
              <a:xfrm>
                <a:off x="8172400" y="1628800"/>
                <a:ext cx="288032" cy="288032"/>
              </a:xfrm>
              <a:prstGeom prst="rect">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grpSp>
      <p:sp>
        <p:nvSpPr>
          <p:cNvPr id="17" name="Espace réservé du pied de page 16"/>
          <p:cNvSpPr>
            <a:spLocks noGrp="1"/>
          </p:cNvSpPr>
          <p:nvPr>
            <p:ph type="ftr" sz="quarter" idx="11"/>
          </p:nvPr>
        </p:nvSpPr>
        <p:spPr>
          <a:xfrm>
            <a:off x="10820735" y="6303963"/>
            <a:ext cx="1331913" cy="509587"/>
          </a:xfrm>
        </p:spPr>
        <p:txBody>
          <a:bodyPr/>
          <a:lstStyle/>
          <a:p>
            <a:pPr>
              <a:defRPr/>
            </a:pPr>
            <a:r>
              <a:rPr lang="fr-FR" dirty="0"/>
              <a:t>Christian CHARLES CPC EPS</a:t>
            </a:r>
          </a:p>
        </p:txBody>
      </p:sp>
    </p:spTree>
    <p:extLst>
      <p:ext uri="{BB962C8B-B14F-4D97-AF65-F5344CB8AC3E}">
        <p14:creationId xmlns:p14="http://schemas.microsoft.com/office/powerpoint/2010/main" val="38345804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age2.bmp"/>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513" y="0"/>
            <a:ext cx="785375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à coins arrondis 4"/>
          <p:cNvSpPr/>
          <p:nvPr/>
        </p:nvSpPr>
        <p:spPr bwMode="auto">
          <a:xfrm>
            <a:off x="2195513" y="981075"/>
            <a:ext cx="504825" cy="1079500"/>
          </a:xfrm>
          <a:prstGeom prst="wedgeRoundRectCallout">
            <a:avLst>
              <a:gd name="adj1" fmla="val -4464"/>
              <a:gd name="adj2" fmla="val 87484"/>
              <a:gd name="adj3" fmla="val 16667"/>
            </a:avLst>
          </a:prstGeom>
          <a:no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6" name="Rectangle à coins arrondis 5"/>
          <p:cNvSpPr/>
          <p:nvPr/>
        </p:nvSpPr>
        <p:spPr bwMode="auto">
          <a:xfrm>
            <a:off x="3492500" y="1196975"/>
            <a:ext cx="503238" cy="1079500"/>
          </a:xfrm>
          <a:prstGeom prst="wedgeRoundRectCallout">
            <a:avLst>
              <a:gd name="adj1" fmla="val -4464"/>
              <a:gd name="adj2" fmla="val 87484"/>
              <a:gd name="adj3" fmla="val 16667"/>
            </a:avLst>
          </a:prstGeom>
          <a:no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7" name="Rectangle à coins arrondis 6"/>
          <p:cNvSpPr/>
          <p:nvPr/>
        </p:nvSpPr>
        <p:spPr bwMode="auto">
          <a:xfrm>
            <a:off x="4716463" y="908050"/>
            <a:ext cx="503237" cy="1081088"/>
          </a:xfrm>
          <a:prstGeom prst="wedgeRoundRectCallout">
            <a:avLst>
              <a:gd name="adj1" fmla="val -4464"/>
              <a:gd name="adj2" fmla="val 87484"/>
              <a:gd name="adj3" fmla="val 16667"/>
            </a:avLst>
          </a:prstGeom>
          <a:no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8" name="ZoneTexte 20"/>
          <p:cNvSpPr txBox="1">
            <a:spLocks noChangeArrowheads="1"/>
          </p:cNvSpPr>
          <p:nvPr/>
        </p:nvSpPr>
        <p:spPr bwMode="auto">
          <a:xfrm>
            <a:off x="2195735" y="1124744"/>
            <a:ext cx="50405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4400" b="1">
                <a:latin typeface="Calibri" panose="020F0502020204030204" pitchFamily="34" charset="0"/>
              </a:rPr>
              <a:t>1</a:t>
            </a:r>
          </a:p>
        </p:txBody>
      </p:sp>
      <p:sp>
        <p:nvSpPr>
          <p:cNvPr id="9" name="ZoneTexte 21"/>
          <p:cNvSpPr txBox="1">
            <a:spLocks noChangeArrowheads="1"/>
          </p:cNvSpPr>
          <p:nvPr/>
        </p:nvSpPr>
        <p:spPr bwMode="auto">
          <a:xfrm>
            <a:off x="3491879" y="1412776"/>
            <a:ext cx="50405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4400" b="1">
                <a:latin typeface="Calibri" panose="020F0502020204030204" pitchFamily="34" charset="0"/>
              </a:rPr>
              <a:t>2</a:t>
            </a:r>
          </a:p>
        </p:txBody>
      </p:sp>
      <p:sp>
        <p:nvSpPr>
          <p:cNvPr id="10" name="Rectangle à coins arrondis 9"/>
          <p:cNvSpPr/>
          <p:nvPr/>
        </p:nvSpPr>
        <p:spPr bwMode="auto">
          <a:xfrm>
            <a:off x="8721642" y="3597274"/>
            <a:ext cx="2700337" cy="1800225"/>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 name="ZoneTexte 22"/>
          <p:cNvSpPr txBox="1">
            <a:spLocks noChangeArrowheads="1"/>
          </p:cNvSpPr>
          <p:nvPr/>
        </p:nvSpPr>
        <p:spPr bwMode="auto">
          <a:xfrm>
            <a:off x="4716016" y="1052736"/>
            <a:ext cx="50405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4400" b="1">
                <a:latin typeface="Calibri" panose="020F0502020204030204" pitchFamily="34" charset="0"/>
              </a:rPr>
              <a:t>3</a:t>
            </a:r>
          </a:p>
        </p:txBody>
      </p:sp>
      <p:sp>
        <p:nvSpPr>
          <p:cNvPr id="12" name="ZoneTexte 23"/>
          <p:cNvSpPr txBox="1">
            <a:spLocks noChangeArrowheads="1"/>
          </p:cNvSpPr>
          <p:nvPr/>
        </p:nvSpPr>
        <p:spPr bwMode="auto">
          <a:xfrm>
            <a:off x="8722187" y="3740695"/>
            <a:ext cx="1656184"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pPr>
            <a:r>
              <a:rPr lang="fr-FR" altLang="fr-FR">
                <a:latin typeface="Calibri" panose="020F0502020204030204" pitchFamily="34" charset="0"/>
              </a:rPr>
              <a:t>Le cycliste n°1</a:t>
            </a:r>
          </a:p>
          <a:p>
            <a:pPr eaLnBrk="1" hangingPunct="1">
              <a:lnSpc>
                <a:spcPct val="150000"/>
              </a:lnSpc>
            </a:pPr>
            <a:r>
              <a:rPr lang="fr-FR" altLang="fr-FR">
                <a:latin typeface="Calibri" panose="020F0502020204030204" pitchFamily="34" charset="0"/>
              </a:rPr>
              <a:t>La cycliste n°2</a:t>
            </a:r>
          </a:p>
          <a:p>
            <a:pPr eaLnBrk="1" hangingPunct="1">
              <a:lnSpc>
                <a:spcPct val="150000"/>
              </a:lnSpc>
            </a:pPr>
            <a:r>
              <a:rPr lang="fr-FR" altLang="fr-FR">
                <a:latin typeface="Calibri" panose="020F0502020204030204" pitchFamily="34" charset="0"/>
              </a:rPr>
              <a:t>Le cycliste n°3</a:t>
            </a:r>
          </a:p>
        </p:txBody>
      </p:sp>
      <p:grpSp>
        <p:nvGrpSpPr>
          <p:cNvPr id="13" name="Groupe 26"/>
          <p:cNvGrpSpPr/>
          <p:nvPr/>
        </p:nvGrpSpPr>
        <p:grpSpPr bwMode="auto">
          <a:xfrm>
            <a:off x="10450379" y="3812703"/>
            <a:ext cx="288032" cy="1152128"/>
            <a:chOff x="8172400" y="764704"/>
            <a:chExt cx="288032" cy="1152128"/>
          </a:xfrm>
          <a:solidFill>
            <a:schemeClr val="bg1"/>
          </a:solidFill>
        </p:grpSpPr>
        <p:sp>
          <p:nvSpPr>
            <p:cNvPr id="14" name="Rectangle 13"/>
            <p:cNvSpPr/>
            <p:nvPr/>
          </p:nvSpPr>
          <p:spPr>
            <a:xfrm>
              <a:off x="8172400" y="764704"/>
              <a:ext cx="288032" cy="288032"/>
            </a:xfrm>
            <a:prstGeom prst="rect">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5" name="Rectangle 14"/>
            <p:cNvSpPr/>
            <p:nvPr/>
          </p:nvSpPr>
          <p:spPr>
            <a:xfrm>
              <a:off x="8172400" y="1196752"/>
              <a:ext cx="288032" cy="288032"/>
            </a:xfrm>
            <a:prstGeom prst="rect">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6" name="Rectangle 15"/>
            <p:cNvSpPr/>
            <p:nvPr/>
          </p:nvSpPr>
          <p:spPr>
            <a:xfrm>
              <a:off x="8172400" y="1628800"/>
              <a:ext cx="288032" cy="288032"/>
            </a:xfrm>
            <a:prstGeom prst="rect">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grpSp>
        <p:nvGrpSpPr>
          <p:cNvPr id="17" name="Groupe 27"/>
          <p:cNvGrpSpPr>
            <a:grpSpLocks/>
          </p:cNvGrpSpPr>
          <p:nvPr/>
        </p:nvGrpSpPr>
        <p:grpSpPr bwMode="auto">
          <a:xfrm>
            <a:off x="10450429" y="4244974"/>
            <a:ext cx="287338" cy="287338"/>
            <a:chOff x="8172400" y="1196752"/>
            <a:chExt cx="288032" cy="288032"/>
          </a:xfrm>
        </p:grpSpPr>
        <p:cxnSp>
          <p:nvCxnSpPr>
            <p:cNvPr id="18" name="Connecteur droit 17"/>
            <p:cNvCxnSpPr/>
            <p:nvPr/>
          </p:nvCxnSpPr>
          <p:spPr>
            <a:xfrm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flipH="1" flipV="1">
              <a:off x="8172400" y="1196752"/>
              <a:ext cx="288032" cy="2880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0" name="Espace réservé du pied de page 18"/>
          <p:cNvSpPr>
            <a:spLocks noGrp="1"/>
          </p:cNvSpPr>
          <p:nvPr>
            <p:ph type="ftr" sz="quarter" idx="11"/>
          </p:nvPr>
        </p:nvSpPr>
        <p:spPr>
          <a:xfrm>
            <a:off x="10795920" y="6237288"/>
            <a:ext cx="1331912" cy="765175"/>
          </a:xfrm>
        </p:spPr>
        <p:txBody>
          <a:bodyPr/>
          <a:lstStyle/>
          <a:p>
            <a:pPr>
              <a:defRPr/>
            </a:pPr>
            <a:r>
              <a:rPr lang="fr-FR" dirty="0"/>
              <a:t>Christian CHARLES CPC EPS</a:t>
            </a:r>
          </a:p>
        </p:txBody>
      </p:sp>
      <p:sp>
        <p:nvSpPr>
          <p:cNvPr id="21" name="ZoneTexte 20"/>
          <p:cNvSpPr txBox="1"/>
          <p:nvPr/>
        </p:nvSpPr>
        <p:spPr bwMode="auto">
          <a:xfrm>
            <a:off x="7951622" y="1810564"/>
            <a:ext cx="4112041" cy="1295868"/>
          </a:xfrm>
          <a:prstGeom prst="rect">
            <a:avLst/>
          </a:prstGeom>
          <a:solidFill>
            <a:schemeClr val="accent5">
              <a:lumMod val="20000"/>
              <a:lumOff val="80000"/>
            </a:schemeClr>
          </a:solidFill>
        </p:spPr>
        <p:txBody>
          <a:bodyPr wrap="square">
            <a:spAutoFit/>
          </a:bodyPr>
          <a:lstStyle/>
          <a:p>
            <a:pPr algn="ctr" fontAlgn="auto">
              <a:lnSpc>
                <a:spcPct val="150000"/>
              </a:lnSpc>
              <a:spcBef>
                <a:spcPts val="0"/>
              </a:spcBef>
              <a:spcAft>
                <a:spcPts val="0"/>
              </a:spcAft>
              <a:defRPr/>
            </a:pPr>
            <a:r>
              <a:rPr lang="fr-FR" b="1" dirty="0">
                <a:latin typeface="+mn-lt"/>
              </a:rPr>
              <a:t>Dans cette situation, quel est le ou la cycliste qui porte correctement son casque ?</a:t>
            </a:r>
          </a:p>
        </p:txBody>
      </p:sp>
    </p:spTree>
    <p:extLst>
      <p:ext uri="{BB962C8B-B14F-4D97-AF65-F5344CB8AC3E}">
        <p14:creationId xmlns:p14="http://schemas.microsoft.com/office/powerpoint/2010/main" val="1735834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e 4"/>
          <p:cNvGrpSpPr>
            <a:grpSpLocks/>
          </p:cNvGrpSpPr>
          <p:nvPr/>
        </p:nvGrpSpPr>
        <p:grpSpPr bwMode="auto">
          <a:xfrm>
            <a:off x="2711450" y="1557339"/>
            <a:ext cx="6840538" cy="3743325"/>
            <a:chOff x="1187624" y="2708920"/>
            <a:chExt cx="6840760" cy="3744416"/>
          </a:xfrm>
        </p:grpSpPr>
        <p:sp>
          <p:nvSpPr>
            <p:cNvPr id="6" name="Rectangle à coins arrondis 5"/>
            <p:cNvSpPr/>
            <p:nvPr/>
          </p:nvSpPr>
          <p:spPr>
            <a:xfrm>
              <a:off x="1187624" y="2708920"/>
              <a:ext cx="6840760" cy="3744416"/>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7" name="Rectangle 6"/>
            <p:cNvSpPr/>
            <p:nvPr/>
          </p:nvSpPr>
          <p:spPr>
            <a:xfrm>
              <a:off x="1228782" y="2924944"/>
              <a:ext cx="6686446" cy="341632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fr-FR"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charset="0"/>
                </a:rPr>
                <a:t>A.P.E.R</a:t>
              </a:r>
            </a:p>
            <a:p>
              <a:pPr algn="ctr">
                <a:defRPr/>
              </a:pPr>
              <a:r>
                <a:rPr lang="fr-FR"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charset="0"/>
                </a:rPr>
                <a:t>Et</a:t>
              </a:r>
            </a:p>
            <a:p>
              <a:pPr algn="ctr">
                <a:defRPr/>
              </a:pPr>
              <a:r>
                <a:rPr lang="fr-FR"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charset="0"/>
                </a:rPr>
                <a:t>Apprendre à </a:t>
              </a:r>
            </a:p>
            <a:p>
              <a:pPr algn="ctr">
                <a:defRPr/>
              </a:pPr>
              <a:r>
                <a:rPr lang="fr-FR"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charset="0"/>
                </a:rPr>
                <a:t>porter secours</a:t>
              </a:r>
            </a:p>
          </p:txBody>
        </p:sp>
      </p:grpSp>
      <p:grpSp>
        <p:nvGrpSpPr>
          <p:cNvPr id="2051" name="Groupe 7"/>
          <p:cNvGrpSpPr>
            <a:grpSpLocks/>
          </p:cNvGrpSpPr>
          <p:nvPr/>
        </p:nvGrpSpPr>
        <p:grpSpPr bwMode="auto">
          <a:xfrm>
            <a:off x="9048751" y="5819776"/>
            <a:ext cx="1223963" cy="923925"/>
            <a:chOff x="2721394" y="2924944"/>
            <a:chExt cx="3856029" cy="1264629"/>
          </a:xfrm>
        </p:grpSpPr>
        <p:sp>
          <p:nvSpPr>
            <p:cNvPr id="9" name="Rectangle à coins arrondis 8"/>
            <p:cNvSpPr/>
            <p:nvPr/>
          </p:nvSpPr>
          <p:spPr>
            <a:xfrm>
              <a:off x="2721394" y="3005342"/>
              <a:ext cx="3856029" cy="1142946"/>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 name="Rectangle 9"/>
            <p:cNvSpPr/>
            <p:nvPr/>
          </p:nvSpPr>
          <p:spPr>
            <a:xfrm>
              <a:off x="2887262" y="2924944"/>
              <a:ext cx="3369477" cy="1264629"/>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fr-FR"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charset="0"/>
                </a:rPr>
                <a:t>C3</a:t>
              </a:r>
            </a:p>
          </p:txBody>
        </p:sp>
      </p:grpSp>
      <p:sp>
        <p:nvSpPr>
          <p:cNvPr id="11" name="Espace réservé du pied de page 10"/>
          <p:cNvSpPr>
            <a:spLocks noGrp="1"/>
          </p:cNvSpPr>
          <p:nvPr>
            <p:ph type="ftr" sz="quarter" idx="11"/>
          </p:nvPr>
        </p:nvSpPr>
        <p:spPr/>
        <p:txBody>
          <a:bodyPr/>
          <a:lstStyle/>
          <a:p>
            <a:pPr>
              <a:defRPr/>
            </a:pPr>
            <a:r>
              <a:rPr lang="fr-FR"/>
              <a:t>Christian CHARLES CPC EPS</a:t>
            </a:r>
          </a:p>
        </p:txBody>
      </p:sp>
    </p:spTree>
    <p:extLst>
      <p:ext uri="{BB962C8B-B14F-4D97-AF65-F5344CB8AC3E}">
        <p14:creationId xmlns:p14="http://schemas.microsoft.com/office/powerpoint/2010/main" val="15713289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2"/>
          <p:cNvGraphicFramePr>
            <a:graphicFrameLocks noGrp="1"/>
          </p:cNvGraphicFramePr>
          <p:nvPr/>
        </p:nvGraphicFramePr>
        <p:xfrm>
          <a:off x="1524000" y="1628775"/>
          <a:ext cx="9144000" cy="2941638"/>
        </p:xfrm>
        <a:graphic>
          <a:graphicData uri="http://schemas.openxmlformats.org/drawingml/2006/table">
            <a:tbl>
              <a:tblPr firstRow="1" bandRow="1">
                <a:tableStyleId>{5C22544A-7EE6-4342-B048-85BDC9FD1C3A}</a:tableStyleId>
              </a:tblPr>
              <a:tblGrid>
                <a:gridCol w="5724129">
                  <a:extLst>
                    <a:ext uri="{9D8B030D-6E8A-4147-A177-3AD203B41FA5}">
                      <a16:colId xmlns:a16="http://schemas.microsoft.com/office/drawing/2014/main" val="20000"/>
                    </a:ext>
                  </a:extLst>
                </a:gridCol>
                <a:gridCol w="1944216">
                  <a:extLst>
                    <a:ext uri="{9D8B030D-6E8A-4147-A177-3AD203B41FA5}">
                      <a16:colId xmlns:a16="http://schemas.microsoft.com/office/drawing/2014/main" val="20001"/>
                    </a:ext>
                  </a:extLst>
                </a:gridCol>
                <a:gridCol w="1475655">
                  <a:extLst>
                    <a:ext uri="{9D8B030D-6E8A-4147-A177-3AD203B41FA5}">
                      <a16:colId xmlns:a16="http://schemas.microsoft.com/office/drawing/2014/main" val="20002"/>
                    </a:ext>
                  </a:extLst>
                </a:gridCol>
              </a:tblGrid>
              <a:tr h="370880">
                <a:tc>
                  <a:txBody>
                    <a:bodyPr/>
                    <a:lstStyle/>
                    <a:p>
                      <a:r>
                        <a:rPr lang="fr-FR" sz="1800" dirty="0">
                          <a:solidFill>
                            <a:schemeClr val="tx1"/>
                          </a:solidFill>
                        </a:rPr>
                        <a:t>Pour…</a:t>
                      </a: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800" dirty="0">
                          <a:solidFill>
                            <a:schemeClr val="tx1"/>
                          </a:solidFill>
                        </a:rPr>
                        <a:t>J’appelle</a:t>
                      </a: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800" dirty="0">
                          <a:solidFill>
                            <a:schemeClr val="tx1"/>
                          </a:solidFill>
                        </a:rPr>
                        <a:t>Je compose</a:t>
                      </a: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a:t>Une voiture en panne sur le bord de la route</a:t>
                      </a: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800" dirty="0"/>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800"/>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401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a:t>Une urgence médicale à domicile ; un blessé par accident ; un malaise dans un lieu public</a:t>
                      </a: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800" dirty="0"/>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800" dirty="0"/>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188849">
                <a:tc>
                  <a:txBody>
                    <a:bodyPr/>
                    <a:lstStyle/>
                    <a:p>
                      <a:r>
                        <a:rPr lang="fr-FR" sz="1800" dirty="0"/>
                        <a:t>Un feu, un incendie ; un accident de la route ; un accident domestique ; une explosion ;</a:t>
                      </a:r>
                    </a:p>
                    <a:p>
                      <a:r>
                        <a:rPr lang="fr-FR" sz="1800" dirty="0"/>
                        <a:t>un dégagement de gaz ou de vapeurs toxiques ;</a:t>
                      </a:r>
                    </a:p>
                    <a:p>
                      <a:r>
                        <a:rPr lang="fr-FR" sz="1800" dirty="0"/>
                        <a:t>une noyade ; une inondation</a:t>
                      </a: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800" dirty="0"/>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800" dirty="0"/>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a:t>Toute situation d’urgence, si l’on ne sait pas qui appeler</a:t>
                      </a:r>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800"/>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800" dirty="0"/>
                    </a:p>
                  </a:txBody>
                  <a:tcPr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4" name="Rectangle 3"/>
          <p:cNvSpPr/>
          <p:nvPr/>
        </p:nvSpPr>
        <p:spPr>
          <a:xfrm>
            <a:off x="4079876" y="260350"/>
            <a:ext cx="3960813" cy="400050"/>
          </a:xfrm>
          <a:prstGeom prst="rect">
            <a:avLst/>
          </a:prstGeom>
          <a:ln w="12700">
            <a:solidFill>
              <a:schemeClr val="tx1"/>
            </a:solidFill>
          </a:ln>
        </p:spPr>
        <p:txBody>
          <a:bodyPr>
            <a:spAutoFit/>
          </a:bodyPr>
          <a:lstStyle/>
          <a:p>
            <a:pPr>
              <a:defRPr/>
            </a:pPr>
            <a:r>
              <a:rPr lang="fr-FR" sz="2000" b="1" dirty="0">
                <a:solidFill>
                  <a:schemeClr val="accent6">
                    <a:lumMod val="75000"/>
                  </a:schemeClr>
                </a:solidFill>
                <a:latin typeface="Arial" charset="0"/>
              </a:rPr>
              <a:t>Connaître le monde de la santé</a:t>
            </a:r>
            <a:endParaRPr lang="fr-FR" sz="2000" dirty="0">
              <a:solidFill>
                <a:schemeClr val="accent6">
                  <a:lumMod val="75000"/>
                </a:schemeClr>
              </a:solidFill>
              <a:latin typeface="Arial" charset="0"/>
            </a:endParaRPr>
          </a:p>
        </p:txBody>
      </p:sp>
      <p:sp>
        <p:nvSpPr>
          <p:cNvPr id="3101" name="ZoneTexte 4"/>
          <p:cNvSpPr txBox="1">
            <a:spLocks noChangeArrowheads="1"/>
          </p:cNvSpPr>
          <p:nvPr/>
        </p:nvSpPr>
        <p:spPr bwMode="auto">
          <a:xfrm>
            <a:off x="1992314" y="908050"/>
            <a:ext cx="72723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t>En cas d’urgence, à qui dois-je téléphoner, et à quel numéro ? </a:t>
            </a:r>
          </a:p>
        </p:txBody>
      </p:sp>
      <p:sp>
        <p:nvSpPr>
          <p:cNvPr id="6" name="Espace réservé du pied de page 5"/>
          <p:cNvSpPr>
            <a:spLocks noGrp="1"/>
          </p:cNvSpPr>
          <p:nvPr>
            <p:ph type="ftr" sz="quarter" idx="11"/>
          </p:nvPr>
        </p:nvSpPr>
        <p:spPr/>
        <p:txBody>
          <a:bodyPr/>
          <a:lstStyle/>
          <a:p>
            <a:pPr>
              <a:defRPr/>
            </a:pPr>
            <a:r>
              <a:rPr lang="fr-FR"/>
              <a:t>Christian CHARLES CPC EPS</a:t>
            </a:r>
          </a:p>
        </p:txBody>
      </p:sp>
    </p:spTree>
    <p:extLst>
      <p:ext uri="{BB962C8B-B14F-4D97-AF65-F5344CB8AC3E}">
        <p14:creationId xmlns:p14="http://schemas.microsoft.com/office/powerpoint/2010/main" val="169548101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nvGraphicFramePr>
        <p:xfrm>
          <a:off x="1524000" y="1557339"/>
          <a:ext cx="9144000" cy="3210360"/>
        </p:xfrm>
        <a:graphic>
          <a:graphicData uri="http://schemas.openxmlformats.org/drawingml/2006/table">
            <a:tbl>
              <a:tblPr firstRow="1" bandRow="1">
                <a:tableStyleId>{5C22544A-7EE6-4342-B048-85BDC9FD1C3A}</a:tableStyleId>
              </a:tblPr>
              <a:tblGrid>
                <a:gridCol w="5724129">
                  <a:extLst>
                    <a:ext uri="{9D8B030D-6E8A-4147-A177-3AD203B41FA5}">
                      <a16:colId xmlns:a16="http://schemas.microsoft.com/office/drawing/2014/main" val="20000"/>
                    </a:ext>
                  </a:extLst>
                </a:gridCol>
                <a:gridCol w="1944216">
                  <a:extLst>
                    <a:ext uri="{9D8B030D-6E8A-4147-A177-3AD203B41FA5}">
                      <a16:colId xmlns:a16="http://schemas.microsoft.com/office/drawing/2014/main" val="20001"/>
                    </a:ext>
                  </a:extLst>
                </a:gridCol>
                <a:gridCol w="1475655">
                  <a:extLst>
                    <a:ext uri="{9D8B030D-6E8A-4147-A177-3AD203B41FA5}">
                      <a16:colId xmlns:a16="http://schemas.microsoft.com/office/drawing/2014/main" val="20002"/>
                    </a:ext>
                  </a:extLst>
                </a:gridCol>
              </a:tblGrid>
              <a:tr h="370767">
                <a:tc>
                  <a:txBody>
                    <a:bodyPr/>
                    <a:lstStyle/>
                    <a:p>
                      <a:r>
                        <a:rPr lang="fr-FR" sz="1800" dirty="0">
                          <a:solidFill>
                            <a:schemeClr val="tx1"/>
                          </a:solidFill>
                        </a:rPr>
                        <a:t>Pour…</a:t>
                      </a:r>
                    </a:p>
                  </a:txBody>
                  <a:tcPr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800" dirty="0">
                          <a:solidFill>
                            <a:schemeClr val="tx1"/>
                          </a:solidFill>
                        </a:rPr>
                        <a:t>J’appelle</a:t>
                      </a:r>
                    </a:p>
                  </a:txBody>
                  <a:tcPr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800" dirty="0">
                          <a:solidFill>
                            <a:schemeClr val="tx1"/>
                          </a:solidFill>
                        </a:rPr>
                        <a:t>Je compose</a:t>
                      </a:r>
                    </a:p>
                  </a:txBody>
                  <a:tcPr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76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a:t>Une voiture en panne sur le bord de la route</a:t>
                      </a:r>
                    </a:p>
                  </a:txBody>
                  <a:tcPr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800" dirty="0"/>
                    </a:p>
                  </a:txBody>
                  <a:tcPr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800" dirty="0"/>
                    </a:p>
                  </a:txBody>
                  <a:tcPr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399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a:t>Une urgence médicale à domicile ; un blessé par accident ; un malaise dans un lieu public</a:t>
                      </a:r>
                    </a:p>
                  </a:txBody>
                  <a:tcPr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800" dirty="0"/>
                    </a:p>
                  </a:txBody>
                  <a:tcPr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800" dirty="0"/>
                    </a:p>
                  </a:txBody>
                  <a:tcPr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188485">
                <a:tc>
                  <a:txBody>
                    <a:bodyPr/>
                    <a:lstStyle/>
                    <a:p>
                      <a:r>
                        <a:rPr lang="fr-FR" sz="1800" dirty="0"/>
                        <a:t>Un feu, un incendie ; un accident de la route ; un accident domestique ; une explosion ;</a:t>
                      </a:r>
                    </a:p>
                    <a:p>
                      <a:r>
                        <a:rPr lang="fr-FR" sz="1800" dirty="0"/>
                        <a:t>un dégagement de gaz ou de vapeurs toxiques ;</a:t>
                      </a:r>
                    </a:p>
                    <a:p>
                      <a:r>
                        <a:rPr lang="fr-FR" sz="1800" dirty="0"/>
                        <a:t>une noyade ; une inondation</a:t>
                      </a:r>
                    </a:p>
                  </a:txBody>
                  <a:tcPr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800" dirty="0"/>
                    </a:p>
                  </a:txBody>
                  <a:tcPr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800" dirty="0"/>
                    </a:p>
                  </a:txBody>
                  <a:tcPr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399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a:t>Toute situation d’urgence, si l’on ne sait pas qui appeler.</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800" dirty="0"/>
                    </a:p>
                  </a:txBody>
                  <a:tcPr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800" dirty="0"/>
                    </a:p>
                  </a:txBody>
                  <a:tcPr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800" dirty="0"/>
                    </a:p>
                  </a:txBody>
                  <a:tcPr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4" name="ZoneTexte 3"/>
          <p:cNvSpPr txBox="1">
            <a:spLocks noChangeArrowheads="1"/>
          </p:cNvSpPr>
          <p:nvPr/>
        </p:nvSpPr>
        <p:spPr bwMode="auto">
          <a:xfrm>
            <a:off x="7608889" y="1916114"/>
            <a:ext cx="13668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solidFill>
                  <a:srgbClr val="0070C0"/>
                </a:solidFill>
              </a:rPr>
              <a:t>La police</a:t>
            </a:r>
          </a:p>
        </p:txBody>
      </p:sp>
      <p:sp>
        <p:nvSpPr>
          <p:cNvPr id="5" name="ZoneTexte 4"/>
          <p:cNvSpPr txBox="1">
            <a:spLocks noChangeArrowheads="1"/>
          </p:cNvSpPr>
          <p:nvPr/>
        </p:nvSpPr>
        <p:spPr bwMode="auto">
          <a:xfrm>
            <a:off x="7464425" y="2482850"/>
            <a:ext cx="1511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solidFill>
                  <a:srgbClr val="0070C0"/>
                </a:solidFill>
              </a:rPr>
              <a:t>Le SAMU</a:t>
            </a:r>
          </a:p>
        </p:txBody>
      </p:sp>
      <p:sp>
        <p:nvSpPr>
          <p:cNvPr id="6" name="ZoneTexte 5"/>
          <p:cNvSpPr txBox="1">
            <a:spLocks noChangeArrowheads="1"/>
          </p:cNvSpPr>
          <p:nvPr/>
        </p:nvSpPr>
        <p:spPr bwMode="auto">
          <a:xfrm>
            <a:off x="7319964" y="3357563"/>
            <a:ext cx="17287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a:solidFill>
                  <a:srgbClr val="0070C0"/>
                </a:solidFill>
              </a:rPr>
              <a:t>Les pompiers</a:t>
            </a:r>
          </a:p>
        </p:txBody>
      </p:sp>
      <p:sp>
        <p:nvSpPr>
          <p:cNvPr id="7" name="ZoneTexte 6"/>
          <p:cNvSpPr txBox="1">
            <a:spLocks noChangeArrowheads="1"/>
          </p:cNvSpPr>
          <p:nvPr/>
        </p:nvSpPr>
        <p:spPr bwMode="auto">
          <a:xfrm>
            <a:off x="7391400" y="4151313"/>
            <a:ext cx="20891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solidFill>
                  <a:srgbClr val="0070C0"/>
                </a:solidFill>
              </a:rPr>
              <a:t>Un service de secours</a:t>
            </a:r>
          </a:p>
        </p:txBody>
      </p:sp>
      <p:sp>
        <p:nvSpPr>
          <p:cNvPr id="8" name="ZoneTexte 7"/>
          <p:cNvSpPr txBox="1">
            <a:spLocks noChangeArrowheads="1"/>
          </p:cNvSpPr>
          <p:nvPr/>
        </p:nvSpPr>
        <p:spPr bwMode="auto">
          <a:xfrm>
            <a:off x="9696450" y="1916114"/>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solidFill>
                  <a:srgbClr val="0070C0"/>
                </a:solidFill>
              </a:rPr>
              <a:t>17</a:t>
            </a:r>
          </a:p>
        </p:txBody>
      </p:sp>
      <p:sp>
        <p:nvSpPr>
          <p:cNvPr id="9" name="ZoneTexte 8"/>
          <p:cNvSpPr txBox="1">
            <a:spLocks noChangeArrowheads="1"/>
          </p:cNvSpPr>
          <p:nvPr/>
        </p:nvSpPr>
        <p:spPr bwMode="auto">
          <a:xfrm>
            <a:off x="9696450" y="2482850"/>
            <a:ext cx="503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solidFill>
                  <a:srgbClr val="0070C0"/>
                </a:solidFill>
              </a:rPr>
              <a:t>15</a:t>
            </a:r>
          </a:p>
        </p:txBody>
      </p:sp>
      <p:sp>
        <p:nvSpPr>
          <p:cNvPr id="10" name="ZoneTexte 9"/>
          <p:cNvSpPr txBox="1">
            <a:spLocks noChangeArrowheads="1"/>
          </p:cNvSpPr>
          <p:nvPr/>
        </p:nvSpPr>
        <p:spPr bwMode="auto">
          <a:xfrm>
            <a:off x="9696450" y="3357563"/>
            <a:ext cx="503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solidFill>
                  <a:srgbClr val="0070C0"/>
                </a:solidFill>
              </a:rPr>
              <a:t>18</a:t>
            </a:r>
          </a:p>
        </p:txBody>
      </p:sp>
      <p:sp>
        <p:nvSpPr>
          <p:cNvPr id="11" name="ZoneTexte 10"/>
          <p:cNvSpPr txBox="1">
            <a:spLocks noChangeArrowheads="1"/>
          </p:cNvSpPr>
          <p:nvPr/>
        </p:nvSpPr>
        <p:spPr bwMode="auto">
          <a:xfrm>
            <a:off x="9299576" y="4292600"/>
            <a:ext cx="1368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a:solidFill>
                  <a:srgbClr val="0070C0"/>
                </a:solidFill>
              </a:rPr>
              <a:t>15, 18, 112</a:t>
            </a:r>
          </a:p>
        </p:txBody>
      </p:sp>
      <p:sp>
        <p:nvSpPr>
          <p:cNvPr id="12" name="Rectangle 11"/>
          <p:cNvSpPr/>
          <p:nvPr/>
        </p:nvSpPr>
        <p:spPr>
          <a:xfrm>
            <a:off x="4079876" y="260350"/>
            <a:ext cx="3960813" cy="400050"/>
          </a:xfrm>
          <a:prstGeom prst="rect">
            <a:avLst/>
          </a:prstGeom>
          <a:ln w="12700">
            <a:solidFill>
              <a:schemeClr val="tx1"/>
            </a:solidFill>
          </a:ln>
        </p:spPr>
        <p:txBody>
          <a:bodyPr>
            <a:spAutoFit/>
          </a:bodyPr>
          <a:lstStyle/>
          <a:p>
            <a:pPr>
              <a:defRPr/>
            </a:pPr>
            <a:r>
              <a:rPr lang="fr-FR" sz="2000" b="1" dirty="0">
                <a:solidFill>
                  <a:schemeClr val="accent6">
                    <a:lumMod val="75000"/>
                  </a:schemeClr>
                </a:solidFill>
                <a:latin typeface="Arial" charset="0"/>
              </a:rPr>
              <a:t>Connaître le monde de la santé</a:t>
            </a:r>
            <a:endParaRPr lang="fr-FR" sz="2000" dirty="0">
              <a:solidFill>
                <a:schemeClr val="accent6">
                  <a:lumMod val="75000"/>
                </a:schemeClr>
              </a:solidFill>
              <a:latin typeface="Arial" charset="0"/>
            </a:endParaRPr>
          </a:p>
        </p:txBody>
      </p:sp>
      <p:sp>
        <p:nvSpPr>
          <p:cNvPr id="13" name="Espace réservé du pied de page 12"/>
          <p:cNvSpPr>
            <a:spLocks noGrp="1"/>
          </p:cNvSpPr>
          <p:nvPr>
            <p:ph type="ftr" sz="quarter" idx="11"/>
          </p:nvPr>
        </p:nvSpPr>
        <p:spPr/>
        <p:txBody>
          <a:bodyPr/>
          <a:lstStyle/>
          <a:p>
            <a:pPr>
              <a:defRPr/>
            </a:pPr>
            <a:r>
              <a:rPr lang="fr-FR"/>
              <a:t>Christian CHARLES CPC EPS</a:t>
            </a:r>
          </a:p>
        </p:txBody>
      </p:sp>
    </p:spTree>
    <p:extLst>
      <p:ext uri="{BB962C8B-B14F-4D97-AF65-F5344CB8AC3E}">
        <p14:creationId xmlns:p14="http://schemas.microsoft.com/office/powerpoint/2010/main" val="9065462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e 35"/>
          <p:cNvGrpSpPr>
            <a:grpSpLocks/>
          </p:cNvGrpSpPr>
          <p:nvPr/>
        </p:nvGrpSpPr>
        <p:grpSpPr bwMode="auto">
          <a:xfrm>
            <a:off x="1558926" y="119063"/>
            <a:ext cx="9109075" cy="4678362"/>
            <a:chOff x="35496" y="118954"/>
            <a:chExt cx="9108505" cy="4678198"/>
          </a:xfrm>
        </p:grpSpPr>
        <p:sp>
          <p:nvSpPr>
            <p:cNvPr id="4100" name="Rectangle 1"/>
            <p:cNvSpPr>
              <a:spLocks noChangeArrowheads="1"/>
            </p:cNvSpPr>
            <p:nvPr/>
          </p:nvSpPr>
          <p:spPr bwMode="auto">
            <a:xfrm>
              <a:off x="35497" y="118954"/>
              <a:ext cx="9108504" cy="584775"/>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a:t>Les bons réflexes : </a:t>
              </a:r>
            </a:p>
            <a:p>
              <a:pPr algn="ctr" eaLnBrk="1" hangingPunct="1"/>
              <a:r>
                <a:rPr lang="fr-FR" altLang="fr-FR" sz="1400" b="1"/>
                <a:t>Que faut-il faire en attendant les secours, pour que la blessure ne s’aggrave pas?</a:t>
              </a:r>
              <a:endParaRPr lang="fr-FR" altLang="fr-FR" sz="1600" b="1"/>
            </a:p>
          </p:txBody>
        </p:sp>
        <p:grpSp>
          <p:nvGrpSpPr>
            <p:cNvPr id="4101" name="Groupe 34"/>
            <p:cNvGrpSpPr>
              <a:grpSpLocks/>
            </p:cNvGrpSpPr>
            <p:nvPr/>
          </p:nvGrpSpPr>
          <p:grpSpPr bwMode="auto">
            <a:xfrm>
              <a:off x="35496" y="1456663"/>
              <a:ext cx="8856984" cy="3340489"/>
              <a:chOff x="35496" y="1456663"/>
              <a:chExt cx="8856984" cy="3340489"/>
            </a:xfrm>
          </p:grpSpPr>
          <p:pic>
            <p:nvPicPr>
              <p:cNvPr id="410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1456663"/>
                <a:ext cx="3528392" cy="3340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3" name="Groupe 31"/>
              <p:cNvGrpSpPr>
                <a:grpSpLocks/>
              </p:cNvGrpSpPr>
              <p:nvPr/>
            </p:nvGrpSpPr>
            <p:grpSpPr bwMode="auto">
              <a:xfrm>
                <a:off x="3328645" y="1700808"/>
                <a:ext cx="5563835" cy="2573213"/>
                <a:chOff x="2248525" y="1700808"/>
                <a:chExt cx="5563835" cy="2573213"/>
              </a:xfrm>
            </p:grpSpPr>
            <p:sp>
              <p:nvSpPr>
                <p:cNvPr id="4104" name="Rectangle 3"/>
                <p:cNvSpPr>
                  <a:spLocks noChangeArrowheads="1"/>
                </p:cNvSpPr>
                <p:nvPr/>
              </p:nvSpPr>
              <p:spPr bwMode="auto">
                <a:xfrm>
                  <a:off x="3059832" y="2935193"/>
                  <a:ext cx="4752528"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pPr>
                  <a:r>
                    <a:rPr lang="fr-FR" altLang="fr-FR"/>
                    <a:t>Empêcher le blessé de bouger.</a:t>
                  </a:r>
                </a:p>
                <a:p>
                  <a:pPr eaLnBrk="1" hangingPunct="1">
                    <a:lnSpc>
                      <a:spcPct val="150000"/>
                    </a:lnSpc>
                  </a:pPr>
                  <a:r>
                    <a:rPr lang="fr-FR" altLang="fr-FR"/>
                    <a:t>Envelopper sa blessure dans un bandage.</a:t>
                  </a:r>
                </a:p>
                <a:p>
                  <a:pPr eaLnBrk="1" hangingPunct="1">
                    <a:lnSpc>
                      <a:spcPct val="150000"/>
                    </a:lnSpc>
                  </a:pPr>
                  <a:r>
                    <a:rPr lang="fr-FR" altLang="fr-FR"/>
                    <a:t>Surveiller la conscience et la ventilation.</a:t>
                  </a:r>
                </a:p>
              </p:txBody>
            </p:sp>
            <p:grpSp>
              <p:nvGrpSpPr>
                <p:cNvPr id="4105" name="Groupe 7"/>
                <p:cNvGrpSpPr>
                  <a:grpSpLocks/>
                </p:cNvGrpSpPr>
                <p:nvPr/>
              </p:nvGrpSpPr>
              <p:grpSpPr bwMode="auto">
                <a:xfrm>
                  <a:off x="2627784" y="2905869"/>
                  <a:ext cx="432048" cy="1368152"/>
                  <a:chOff x="2627784" y="980728"/>
                  <a:chExt cx="432048" cy="1368152"/>
                </a:xfrm>
              </p:grpSpPr>
              <p:sp>
                <p:nvSpPr>
                  <p:cNvPr id="4107" name="ZoneTexte 4"/>
                  <p:cNvSpPr txBox="1">
                    <a:spLocks noChangeArrowheads="1"/>
                  </p:cNvSpPr>
                  <p:nvPr/>
                </p:nvSpPr>
                <p:spPr bwMode="auto">
                  <a:xfrm>
                    <a:off x="2627784" y="980728"/>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sp>
                <p:nvSpPr>
                  <p:cNvPr id="4108" name="ZoneTexte 5"/>
                  <p:cNvSpPr txBox="1">
                    <a:spLocks noChangeArrowheads="1"/>
                  </p:cNvSpPr>
                  <p:nvPr/>
                </p:nvSpPr>
                <p:spPr bwMode="auto">
                  <a:xfrm>
                    <a:off x="2627784" y="1412776"/>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sp>
                <p:nvSpPr>
                  <p:cNvPr id="4109" name="ZoneTexte 6"/>
                  <p:cNvSpPr txBox="1">
                    <a:spLocks noChangeArrowheads="1"/>
                  </p:cNvSpPr>
                  <p:nvPr/>
                </p:nvSpPr>
                <p:spPr bwMode="auto">
                  <a:xfrm>
                    <a:off x="2627784" y="1825660"/>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grpSp>
            <p:sp>
              <p:nvSpPr>
                <p:cNvPr id="4106" name="Rectangle 8"/>
                <p:cNvSpPr>
                  <a:spLocks noChangeArrowheads="1"/>
                </p:cNvSpPr>
                <p:nvPr/>
              </p:nvSpPr>
              <p:spPr bwMode="auto">
                <a:xfrm>
                  <a:off x="2248525" y="1700808"/>
                  <a:ext cx="53399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i="1"/>
                    <a:t>En cas d’un traumatisme du membre supérieur</a:t>
                  </a:r>
                  <a:endParaRPr lang="fr-FR" altLang="fr-FR" b="1"/>
                </a:p>
              </p:txBody>
            </p:sp>
          </p:grpSp>
        </p:grpSp>
      </p:grpSp>
      <p:sp>
        <p:nvSpPr>
          <p:cNvPr id="34" name="Espace réservé du pied de page 33"/>
          <p:cNvSpPr>
            <a:spLocks noGrp="1"/>
          </p:cNvSpPr>
          <p:nvPr>
            <p:ph type="ftr" sz="quarter" idx="11"/>
          </p:nvPr>
        </p:nvSpPr>
        <p:spPr/>
        <p:txBody>
          <a:bodyPr/>
          <a:lstStyle/>
          <a:p>
            <a:pPr>
              <a:defRPr/>
            </a:pPr>
            <a:r>
              <a:rPr lang="fr-FR"/>
              <a:t>Christian CHARLES CPC EPS</a:t>
            </a:r>
          </a:p>
        </p:txBody>
      </p:sp>
    </p:spTree>
    <p:extLst>
      <p:ext uri="{BB962C8B-B14F-4D97-AF65-F5344CB8AC3E}">
        <p14:creationId xmlns:p14="http://schemas.microsoft.com/office/powerpoint/2010/main" val="27175875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8926" y="1457325"/>
            <a:ext cx="3529013" cy="334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Rectangle 1"/>
          <p:cNvSpPr>
            <a:spLocks noChangeArrowheads="1"/>
          </p:cNvSpPr>
          <p:nvPr/>
        </p:nvSpPr>
        <p:spPr bwMode="auto">
          <a:xfrm>
            <a:off x="1558926" y="119063"/>
            <a:ext cx="9109075" cy="584200"/>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a:t>Les bons réflexes : </a:t>
            </a:r>
          </a:p>
          <a:p>
            <a:pPr algn="ctr" eaLnBrk="1" hangingPunct="1"/>
            <a:r>
              <a:rPr lang="fr-FR" altLang="fr-FR" sz="1400" b="1"/>
              <a:t>Que faut-il faire en attendant les secours, pour que la blessure ne s’aggrave pas?</a:t>
            </a:r>
            <a:endParaRPr lang="fr-FR" altLang="fr-FR" sz="1600" b="1"/>
          </a:p>
        </p:txBody>
      </p:sp>
      <p:grpSp>
        <p:nvGrpSpPr>
          <p:cNvPr id="14340" name="Groupe 31"/>
          <p:cNvGrpSpPr>
            <a:grpSpLocks/>
          </p:cNvGrpSpPr>
          <p:nvPr/>
        </p:nvGrpSpPr>
        <p:grpSpPr bwMode="auto">
          <a:xfrm>
            <a:off x="4852989" y="1700214"/>
            <a:ext cx="5564187" cy="2573337"/>
            <a:chOff x="2248525" y="1700808"/>
            <a:chExt cx="5563835" cy="2573213"/>
          </a:xfrm>
        </p:grpSpPr>
        <p:sp>
          <p:nvSpPr>
            <p:cNvPr id="14348" name="Rectangle 3"/>
            <p:cNvSpPr>
              <a:spLocks noChangeArrowheads="1"/>
            </p:cNvSpPr>
            <p:nvPr/>
          </p:nvSpPr>
          <p:spPr bwMode="auto">
            <a:xfrm>
              <a:off x="3059832" y="2935193"/>
              <a:ext cx="4752528"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pPr>
              <a:r>
                <a:rPr lang="fr-FR" altLang="fr-FR"/>
                <a:t>Empêcher le blessé de bouger.</a:t>
              </a:r>
            </a:p>
            <a:p>
              <a:pPr eaLnBrk="1" hangingPunct="1">
                <a:lnSpc>
                  <a:spcPct val="150000"/>
                </a:lnSpc>
              </a:pPr>
              <a:r>
                <a:rPr lang="fr-FR" altLang="fr-FR"/>
                <a:t>Envelopper sa blessure dans un bandage.</a:t>
              </a:r>
            </a:p>
            <a:p>
              <a:pPr eaLnBrk="1" hangingPunct="1">
                <a:lnSpc>
                  <a:spcPct val="150000"/>
                </a:lnSpc>
              </a:pPr>
              <a:r>
                <a:rPr lang="fr-FR" altLang="fr-FR"/>
                <a:t>Surveiller la conscience et la ventilation.</a:t>
              </a:r>
            </a:p>
          </p:txBody>
        </p:sp>
        <p:grpSp>
          <p:nvGrpSpPr>
            <p:cNvPr id="14349" name="Groupe 7"/>
            <p:cNvGrpSpPr>
              <a:grpSpLocks/>
            </p:cNvGrpSpPr>
            <p:nvPr/>
          </p:nvGrpSpPr>
          <p:grpSpPr bwMode="auto">
            <a:xfrm>
              <a:off x="2627784" y="2905869"/>
              <a:ext cx="432048" cy="1368152"/>
              <a:chOff x="2627784" y="980728"/>
              <a:chExt cx="432048" cy="1368152"/>
            </a:xfrm>
          </p:grpSpPr>
          <p:sp>
            <p:nvSpPr>
              <p:cNvPr id="14351" name="ZoneTexte 4"/>
              <p:cNvSpPr txBox="1">
                <a:spLocks noChangeArrowheads="1"/>
              </p:cNvSpPr>
              <p:nvPr/>
            </p:nvSpPr>
            <p:spPr bwMode="auto">
              <a:xfrm>
                <a:off x="2627784" y="980728"/>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sp>
            <p:nvSpPr>
              <p:cNvPr id="14352" name="ZoneTexte 5"/>
              <p:cNvSpPr txBox="1">
                <a:spLocks noChangeArrowheads="1"/>
              </p:cNvSpPr>
              <p:nvPr/>
            </p:nvSpPr>
            <p:spPr bwMode="auto">
              <a:xfrm>
                <a:off x="2627784" y="1412776"/>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sp>
            <p:nvSpPr>
              <p:cNvPr id="14353" name="ZoneTexte 6"/>
              <p:cNvSpPr txBox="1">
                <a:spLocks noChangeArrowheads="1"/>
              </p:cNvSpPr>
              <p:nvPr/>
            </p:nvSpPr>
            <p:spPr bwMode="auto">
              <a:xfrm>
                <a:off x="2627784" y="1825660"/>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grpSp>
        <p:sp>
          <p:nvSpPr>
            <p:cNvPr id="14350" name="Rectangle 8"/>
            <p:cNvSpPr>
              <a:spLocks noChangeArrowheads="1"/>
            </p:cNvSpPr>
            <p:nvPr/>
          </p:nvSpPr>
          <p:spPr bwMode="auto">
            <a:xfrm>
              <a:off x="2248525" y="1700808"/>
              <a:ext cx="53399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i="1"/>
                <a:t>En cas d’un traumatisme du membre supérieur</a:t>
              </a:r>
              <a:endParaRPr lang="fr-FR" altLang="fr-FR" b="1"/>
            </a:p>
          </p:txBody>
        </p:sp>
      </p:grpSp>
      <p:grpSp>
        <p:nvGrpSpPr>
          <p:cNvPr id="4" name="Groupe 13"/>
          <p:cNvGrpSpPr>
            <a:grpSpLocks/>
          </p:cNvGrpSpPr>
          <p:nvPr/>
        </p:nvGrpSpPr>
        <p:grpSpPr bwMode="auto">
          <a:xfrm>
            <a:off x="5375276" y="3141664"/>
            <a:ext cx="144463" cy="142875"/>
            <a:chOff x="3851920" y="3140968"/>
            <a:chExt cx="144016" cy="144016"/>
          </a:xfrm>
        </p:grpSpPr>
        <p:cxnSp>
          <p:nvCxnSpPr>
            <p:cNvPr id="12" name="Connecteur droit 11"/>
            <p:cNvCxnSpPr/>
            <p:nvPr/>
          </p:nvCxnSpPr>
          <p:spPr>
            <a:xfrm>
              <a:off x="3851920" y="3140968"/>
              <a:ext cx="144016"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flipH="1">
              <a:off x="3851920" y="3140968"/>
              <a:ext cx="144016"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 name="Groupe 21"/>
          <p:cNvGrpSpPr>
            <a:grpSpLocks/>
          </p:cNvGrpSpPr>
          <p:nvPr/>
        </p:nvGrpSpPr>
        <p:grpSpPr bwMode="auto">
          <a:xfrm>
            <a:off x="5375276" y="3933825"/>
            <a:ext cx="144463" cy="215900"/>
            <a:chOff x="3851920" y="3933056"/>
            <a:chExt cx="144016" cy="216024"/>
          </a:xfrm>
        </p:grpSpPr>
        <p:cxnSp>
          <p:nvCxnSpPr>
            <p:cNvPr id="20" name="Connecteur droit 19"/>
            <p:cNvCxnSpPr/>
            <p:nvPr/>
          </p:nvCxnSpPr>
          <p:spPr>
            <a:xfrm>
              <a:off x="3851920" y="3933056"/>
              <a:ext cx="144016" cy="2160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flipH="1">
              <a:off x="3851920" y="3933056"/>
              <a:ext cx="144016" cy="2160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3" name="Espace réservé du pied de page 22"/>
          <p:cNvSpPr>
            <a:spLocks noGrp="1"/>
          </p:cNvSpPr>
          <p:nvPr>
            <p:ph type="ftr" sz="quarter" idx="11"/>
          </p:nvPr>
        </p:nvSpPr>
        <p:spPr/>
        <p:txBody>
          <a:bodyPr/>
          <a:lstStyle/>
          <a:p>
            <a:pPr>
              <a:defRPr/>
            </a:pPr>
            <a:r>
              <a:rPr lang="fr-FR"/>
              <a:t>Christian CHARLES CPC EPS</a:t>
            </a:r>
          </a:p>
        </p:txBody>
      </p:sp>
    </p:spTree>
    <p:extLst>
      <p:ext uri="{BB962C8B-B14F-4D97-AF65-F5344CB8AC3E}">
        <p14:creationId xmlns:p14="http://schemas.microsoft.com/office/powerpoint/2010/main" val="18707049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Imag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537" y="1419225"/>
            <a:ext cx="3781425" cy="378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686299" y="1847602"/>
            <a:ext cx="7015163" cy="2822311"/>
          </a:xfrm>
          <a:prstGeom prst="rect">
            <a:avLst/>
          </a:prstGeom>
        </p:spPr>
        <p:txBody>
          <a:bodyPr wrap="square">
            <a:spAutoFit/>
          </a:bodyPr>
          <a:lstStyle/>
          <a:p>
            <a:pPr>
              <a:lnSpc>
                <a:spcPct val="115000"/>
              </a:lnSpc>
              <a:spcAft>
                <a:spcPts val="0"/>
              </a:spcAft>
            </a:pPr>
            <a:r>
              <a:rPr lang="fr-FR" sz="44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400" dirty="0">
                <a:latin typeface="Calibri" panose="020F0502020204030204" pitchFamily="34" charset="0"/>
                <a:ea typeface="Calibri" panose="020F0502020204030204" pitchFamily="34" charset="0"/>
                <a:cs typeface="Times New Roman" panose="02020603050405020304" pitchFamily="18" charset="0"/>
              </a:rPr>
              <a:t> </a:t>
            </a:r>
            <a:r>
              <a:rPr lang="fr-FR" sz="4000" dirty="0">
                <a:latin typeface="Calibri" panose="020F0502020204030204" pitchFamily="34" charset="0"/>
                <a:ea typeface="Calibri" panose="020F0502020204030204" pitchFamily="34" charset="0"/>
                <a:cs typeface="Times New Roman" panose="02020603050405020304" pitchFamily="18" charset="0"/>
              </a:rPr>
              <a:t>Piste réservée aux cyclistes.</a:t>
            </a:r>
            <a:endParaRPr lang="fr-FR" sz="36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1400" dirty="0">
                <a:latin typeface="Calibri" panose="020F0502020204030204" pitchFamily="34" charset="0"/>
                <a:ea typeface="Calibri" panose="020F0502020204030204" pitchFamily="34" charset="0"/>
                <a:cs typeface="Times New Roman" panose="02020603050405020304" pitchFamily="18" charset="0"/>
              </a:rPr>
              <a:t> </a:t>
            </a:r>
            <a:endParaRPr lang="fr-FR" sz="36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44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400" dirty="0">
                <a:latin typeface="Calibri" panose="020F0502020204030204" pitchFamily="34" charset="0"/>
                <a:ea typeface="Calibri" panose="020F0502020204030204" pitchFamily="34" charset="0"/>
                <a:cs typeface="Times New Roman" panose="02020603050405020304" pitchFamily="18" charset="0"/>
              </a:rPr>
              <a:t> </a:t>
            </a:r>
            <a:r>
              <a:rPr lang="fr-FR" sz="4000" dirty="0">
                <a:latin typeface="Calibri" panose="020F0502020204030204" pitchFamily="34" charset="0"/>
                <a:ea typeface="Calibri" panose="020F0502020204030204" pitchFamily="34" charset="0"/>
                <a:cs typeface="Times New Roman" panose="02020603050405020304" pitchFamily="18" charset="0"/>
              </a:rPr>
              <a:t>Accès interdit aux cyclistes.</a:t>
            </a:r>
            <a:endParaRPr lang="fr-FR" sz="36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1400" dirty="0">
                <a:latin typeface="Calibri" panose="020F0502020204030204" pitchFamily="34" charset="0"/>
                <a:ea typeface="Calibri" panose="020F0502020204030204" pitchFamily="34" charset="0"/>
                <a:cs typeface="Times New Roman" panose="02020603050405020304" pitchFamily="18" charset="0"/>
              </a:rPr>
              <a:t> </a:t>
            </a:r>
            <a:endParaRPr lang="fr-FR" sz="3600" dirty="0">
              <a:latin typeface="Calibri" panose="020F0502020204030204" pitchFamily="34" charset="0"/>
              <a:ea typeface="Calibri" panose="020F0502020204030204" pitchFamily="34" charset="0"/>
              <a:cs typeface="Times New Roman" panose="02020603050405020304" pitchFamily="18" charset="0"/>
            </a:endParaRPr>
          </a:p>
          <a:p>
            <a:r>
              <a:rPr lang="fr-FR" sz="44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Interdiction de garer son vélo.</a:t>
            </a:r>
            <a:endParaRPr lang="fr-FR" sz="4000" dirty="0"/>
          </a:p>
        </p:txBody>
      </p:sp>
      <p:sp>
        <p:nvSpPr>
          <p:cNvPr id="4"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2941047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ChangeArrowheads="1"/>
          </p:cNvSpPr>
          <p:nvPr/>
        </p:nvSpPr>
        <p:spPr bwMode="auto">
          <a:xfrm>
            <a:off x="5292726" y="1773238"/>
            <a:ext cx="52117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i="1"/>
              <a:t>En cas d’un traumatisme du membre inférieur</a:t>
            </a:r>
            <a:endParaRPr lang="fr-FR" altLang="fr-FR" b="1"/>
          </a:p>
        </p:txBody>
      </p:sp>
      <p:sp>
        <p:nvSpPr>
          <p:cNvPr id="5123" name="Rectangle 4"/>
          <p:cNvSpPr>
            <a:spLocks noChangeArrowheads="1"/>
          </p:cNvSpPr>
          <p:nvPr/>
        </p:nvSpPr>
        <p:spPr bwMode="auto">
          <a:xfrm>
            <a:off x="6024563" y="2924176"/>
            <a:ext cx="45720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t>Mettre la victime à l’ombre.</a:t>
            </a:r>
          </a:p>
          <a:p>
            <a:pPr eaLnBrk="1" hangingPunct="1">
              <a:lnSpc>
                <a:spcPct val="150000"/>
              </a:lnSpc>
            </a:pPr>
            <a:r>
              <a:rPr lang="fr-FR" altLang="fr-FR"/>
              <a:t>Couvrir la victime et la réconforter.</a:t>
            </a:r>
          </a:p>
          <a:p>
            <a:pPr eaLnBrk="1" hangingPunct="1">
              <a:lnSpc>
                <a:spcPct val="150000"/>
              </a:lnSpc>
            </a:pPr>
            <a:r>
              <a:rPr lang="fr-FR" altLang="fr-FR"/>
              <a:t>Empêcher la blessée de bouger.</a:t>
            </a:r>
          </a:p>
          <a:p>
            <a:pPr eaLnBrk="1" hangingPunct="1">
              <a:lnSpc>
                <a:spcPct val="150000"/>
              </a:lnSpc>
            </a:pPr>
            <a:r>
              <a:rPr lang="fr-FR" altLang="fr-FR"/>
              <a:t>Surveiller la conscience et la ventilation.</a:t>
            </a:r>
          </a:p>
        </p:txBody>
      </p:sp>
      <p:grpSp>
        <p:nvGrpSpPr>
          <p:cNvPr id="5124" name="Groupe 12"/>
          <p:cNvGrpSpPr>
            <a:grpSpLocks/>
          </p:cNvGrpSpPr>
          <p:nvPr/>
        </p:nvGrpSpPr>
        <p:grpSpPr bwMode="auto">
          <a:xfrm>
            <a:off x="5664200" y="2781300"/>
            <a:ext cx="431800" cy="1314450"/>
            <a:chOff x="2627784" y="908720"/>
            <a:chExt cx="432048" cy="1315308"/>
          </a:xfrm>
        </p:grpSpPr>
        <p:sp>
          <p:nvSpPr>
            <p:cNvPr id="5129" name="ZoneTexte 7"/>
            <p:cNvSpPr txBox="1">
              <a:spLocks noChangeArrowheads="1"/>
            </p:cNvSpPr>
            <p:nvPr/>
          </p:nvSpPr>
          <p:spPr bwMode="auto">
            <a:xfrm>
              <a:off x="2627784" y="908720"/>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sp>
          <p:nvSpPr>
            <p:cNvPr id="5130" name="ZoneTexte 8"/>
            <p:cNvSpPr txBox="1">
              <a:spLocks noChangeArrowheads="1"/>
            </p:cNvSpPr>
            <p:nvPr/>
          </p:nvSpPr>
          <p:spPr bwMode="auto">
            <a:xfrm>
              <a:off x="2627784" y="1268760"/>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sp>
          <p:nvSpPr>
            <p:cNvPr id="5131" name="ZoneTexte 9"/>
            <p:cNvSpPr txBox="1">
              <a:spLocks noChangeArrowheads="1"/>
            </p:cNvSpPr>
            <p:nvPr/>
          </p:nvSpPr>
          <p:spPr bwMode="auto">
            <a:xfrm>
              <a:off x="2627784" y="1700808"/>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grpSp>
      <p:sp>
        <p:nvSpPr>
          <p:cNvPr id="5125" name="ZoneTexte 6"/>
          <p:cNvSpPr txBox="1">
            <a:spLocks noChangeArrowheads="1"/>
          </p:cNvSpPr>
          <p:nvPr/>
        </p:nvSpPr>
        <p:spPr bwMode="auto">
          <a:xfrm>
            <a:off x="5664200" y="4005264"/>
            <a:ext cx="4318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pic>
        <p:nvPicPr>
          <p:cNvPr id="5126"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8926" y="1557338"/>
            <a:ext cx="3744913" cy="342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11"/>
          <p:cNvSpPr>
            <a:spLocks noChangeArrowheads="1"/>
          </p:cNvSpPr>
          <p:nvPr/>
        </p:nvSpPr>
        <p:spPr bwMode="auto">
          <a:xfrm>
            <a:off x="1558926" y="119063"/>
            <a:ext cx="9109075" cy="584200"/>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a:t>Les bons réflexes : </a:t>
            </a:r>
          </a:p>
          <a:p>
            <a:pPr algn="ctr" eaLnBrk="1" hangingPunct="1"/>
            <a:r>
              <a:rPr lang="fr-FR" altLang="fr-FR" sz="1400" b="1"/>
              <a:t>Que faut-il faire en attendant les secours, pour que la blessure ne s’aggrave pas?</a:t>
            </a:r>
            <a:endParaRPr lang="fr-FR" altLang="fr-FR" sz="1600" b="1"/>
          </a:p>
        </p:txBody>
      </p:sp>
      <p:sp>
        <p:nvSpPr>
          <p:cNvPr id="13" name="Espace réservé du pied de page 12"/>
          <p:cNvSpPr>
            <a:spLocks noGrp="1"/>
          </p:cNvSpPr>
          <p:nvPr>
            <p:ph type="ftr" sz="quarter" idx="11"/>
          </p:nvPr>
        </p:nvSpPr>
        <p:spPr/>
        <p:txBody>
          <a:bodyPr/>
          <a:lstStyle/>
          <a:p>
            <a:pPr>
              <a:defRPr/>
            </a:pPr>
            <a:r>
              <a:rPr lang="fr-FR"/>
              <a:t>Christian CHARLES CPC EPS</a:t>
            </a:r>
          </a:p>
        </p:txBody>
      </p:sp>
    </p:spTree>
    <p:extLst>
      <p:ext uri="{BB962C8B-B14F-4D97-AF65-F5344CB8AC3E}">
        <p14:creationId xmlns:p14="http://schemas.microsoft.com/office/powerpoint/2010/main" val="40768445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5292726" y="1773238"/>
            <a:ext cx="52117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i="1"/>
              <a:t>En cas d’un traumatisme du membre inférieur</a:t>
            </a:r>
            <a:endParaRPr lang="fr-FR" altLang="fr-FR" b="1"/>
          </a:p>
        </p:txBody>
      </p:sp>
      <p:sp>
        <p:nvSpPr>
          <p:cNvPr id="15363" name="Rectangle 4"/>
          <p:cNvSpPr>
            <a:spLocks noChangeArrowheads="1"/>
          </p:cNvSpPr>
          <p:nvPr/>
        </p:nvSpPr>
        <p:spPr bwMode="auto">
          <a:xfrm>
            <a:off x="6024563" y="2924176"/>
            <a:ext cx="45720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t>Mettre la victime à l’ombre.</a:t>
            </a:r>
          </a:p>
          <a:p>
            <a:pPr eaLnBrk="1" hangingPunct="1">
              <a:lnSpc>
                <a:spcPct val="150000"/>
              </a:lnSpc>
            </a:pPr>
            <a:r>
              <a:rPr lang="fr-FR" altLang="fr-FR"/>
              <a:t>Couvrir la victime et la réconforter.</a:t>
            </a:r>
          </a:p>
          <a:p>
            <a:pPr eaLnBrk="1" hangingPunct="1">
              <a:lnSpc>
                <a:spcPct val="150000"/>
              </a:lnSpc>
            </a:pPr>
            <a:r>
              <a:rPr lang="fr-FR" altLang="fr-FR"/>
              <a:t>Empêcher la blessée de bouger.</a:t>
            </a:r>
          </a:p>
          <a:p>
            <a:pPr eaLnBrk="1" hangingPunct="1">
              <a:lnSpc>
                <a:spcPct val="150000"/>
              </a:lnSpc>
            </a:pPr>
            <a:r>
              <a:rPr lang="fr-FR" altLang="fr-FR"/>
              <a:t>Surveiller la conscience et la ventilation.</a:t>
            </a:r>
          </a:p>
        </p:txBody>
      </p:sp>
      <p:grpSp>
        <p:nvGrpSpPr>
          <p:cNvPr id="15364" name="Groupe 12"/>
          <p:cNvGrpSpPr>
            <a:grpSpLocks/>
          </p:cNvGrpSpPr>
          <p:nvPr/>
        </p:nvGrpSpPr>
        <p:grpSpPr bwMode="auto">
          <a:xfrm>
            <a:off x="5664200" y="2781300"/>
            <a:ext cx="431800" cy="1314450"/>
            <a:chOff x="2627784" y="908720"/>
            <a:chExt cx="432048" cy="1315308"/>
          </a:xfrm>
        </p:grpSpPr>
        <p:sp>
          <p:nvSpPr>
            <p:cNvPr id="15378" name="ZoneTexte 7"/>
            <p:cNvSpPr txBox="1">
              <a:spLocks noChangeArrowheads="1"/>
            </p:cNvSpPr>
            <p:nvPr/>
          </p:nvSpPr>
          <p:spPr bwMode="auto">
            <a:xfrm>
              <a:off x="2627784" y="908720"/>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sp>
          <p:nvSpPr>
            <p:cNvPr id="15379" name="ZoneTexte 8"/>
            <p:cNvSpPr txBox="1">
              <a:spLocks noChangeArrowheads="1"/>
            </p:cNvSpPr>
            <p:nvPr/>
          </p:nvSpPr>
          <p:spPr bwMode="auto">
            <a:xfrm>
              <a:off x="2627784" y="1268760"/>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sp>
          <p:nvSpPr>
            <p:cNvPr id="15380" name="ZoneTexte 9"/>
            <p:cNvSpPr txBox="1">
              <a:spLocks noChangeArrowheads="1"/>
            </p:cNvSpPr>
            <p:nvPr/>
          </p:nvSpPr>
          <p:spPr bwMode="auto">
            <a:xfrm>
              <a:off x="2627784" y="1700808"/>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grpSp>
      <p:sp>
        <p:nvSpPr>
          <p:cNvPr id="15365" name="ZoneTexte 6"/>
          <p:cNvSpPr txBox="1">
            <a:spLocks noChangeArrowheads="1"/>
          </p:cNvSpPr>
          <p:nvPr/>
        </p:nvSpPr>
        <p:spPr bwMode="auto">
          <a:xfrm>
            <a:off x="5664200" y="4005264"/>
            <a:ext cx="4318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pic>
        <p:nvPicPr>
          <p:cNvPr id="1536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8926" y="1557338"/>
            <a:ext cx="3744913" cy="342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Rectangle 11"/>
          <p:cNvSpPr>
            <a:spLocks noChangeArrowheads="1"/>
          </p:cNvSpPr>
          <p:nvPr/>
        </p:nvSpPr>
        <p:spPr bwMode="auto">
          <a:xfrm>
            <a:off x="1558926" y="119063"/>
            <a:ext cx="9109075" cy="584200"/>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a:t>Les bons réflexes : </a:t>
            </a:r>
          </a:p>
          <a:p>
            <a:pPr algn="ctr" eaLnBrk="1" hangingPunct="1"/>
            <a:r>
              <a:rPr lang="fr-FR" altLang="fr-FR" sz="1400" b="1"/>
              <a:t>Que faut-il faire en attendant les secours, pour que la blessure ne s’aggrave pas?</a:t>
            </a:r>
            <a:endParaRPr lang="fr-FR" altLang="fr-FR" sz="1600" b="1"/>
          </a:p>
        </p:txBody>
      </p:sp>
      <p:grpSp>
        <p:nvGrpSpPr>
          <p:cNvPr id="3" name="Groupe 10"/>
          <p:cNvGrpSpPr>
            <a:grpSpLocks/>
          </p:cNvGrpSpPr>
          <p:nvPr/>
        </p:nvGrpSpPr>
        <p:grpSpPr bwMode="auto">
          <a:xfrm>
            <a:off x="5808664" y="3357564"/>
            <a:ext cx="142875" cy="142875"/>
            <a:chOff x="3851920" y="3140968"/>
            <a:chExt cx="144016" cy="144016"/>
          </a:xfrm>
        </p:grpSpPr>
        <p:cxnSp>
          <p:nvCxnSpPr>
            <p:cNvPr id="13" name="Connecteur droit 12"/>
            <p:cNvCxnSpPr/>
            <p:nvPr/>
          </p:nvCxnSpPr>
          <p:spPr>
            <a:xfrm>
              <a:off x="3851920" y="3140968"/>
              <a:ext cx="144016"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flipH="1">
              <a:off x="3851920" y="3140968"/>
              <a:ext cx="144016"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 name="Groupe 14"/>
          <p:cNvGrpSpPr>
            <a:grpSpLocks/>
          </p:cNvGrpSpPr>
          <p:nvPr/>
        </p:nvGrpSpPr>
        <p:grpSpPr bwMode="auto">
          <a:xfrm>
            <a:off x="5808664" y="3789363"/>
            <a:ext cx="142875" cy="144462"/>
            <a:chOff x="3851920" y="3140968"/>
            <a:chExt cx="144016" cy="144016"/>
          </a:xfrm>
        </p:grpSpPr>
        <p:cxnSp>
          <p:nvCxnSpPr>
            <p:cNvPr id="16" name="Connecteur droit 15"/>
            <p:cNvCxnSpPr/>
            <p:nvPr/>
          </p:nvCxnSpPr>
          <p:spPr>
            <a:xfrm>
              <a:off x="3851920" y="3140968"/>
              <a:ext cx="144016"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flipH="1">
              <a:off x="3851920" y="3140968"/>
              <a:ext cx="144016"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 name="Groupe 17"/>
          <p:cNvGrpSpPr>
            <a:grpSpLocks/>
          </p:cNvGrpSpPr>
          <p:nvPr/>
        </p:nvGrpSpPr>
        <p:grpSpPr bwMode="auto">
          <a:xfrm>
            <a:off x="5808664" y="4221163"/>
            <a:ext cx="142875" cy="144462"/>
            <a:chOff x="3851920" y="3140968"/>
            <a:chExt cx="144016" cy="144016"/>
          </a:xfrm>
        </p:grpSpPr>
        <p:cxnSp>
          <p:nvCxnSpPr>
            <p:cNvPr id="19" name="Connecteur droit 18"/>
            <p:cNvCxnSpPr/>
            <p:nvPr/>
          </p:nvCxnSpPr>
          <p:spPr>
            <a:xfrm>
              <a:off x="3851920" y="3140968"/>
              <a:ext cx="144016"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flipH="1">
              <a:off x="3851920" y="3140968"/>
              <a:ext cx="144016"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1" name="Espace réservé du pied de page 20"/>
          <p:cNvSpPr>
            <a:spLocks noGrp="1"/>
          </p:cNvSpPr>
          <p:nvPr>
            <p:ph type="ftr" sz="quarter" idx="11"/>
          </p:nvPr>
        </p:nvSpPr>
        <p:spPr/>
        <p:txBody>
          <a:bodyPr/>
          <a:lstStyle/>
          <a:p>
            <a:pPr>
              <a:defRPr/>
            </a:pPr>
            <a:r>
              <a:rPr lang="fr-FR"/>
              <a:t>Christian CHARLES CPC EPS</a:t>
            </a:r>
          </a:p>
        </p:txBody>
      </p:sp>
    </p:spTree>
    <p:extLst>
      <p:ext uri="{BB962C8B-B14F-4D97-AF65-F5344CB8AC3E}">
        <p14:creationId xmlns:p14="http://schemas.microsoft.com/office/powerpoint/2010/main" val="2012198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8926" y="1828800"/>
            <a:ext cx="3960813" cy="311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3"/>
          <p:cNvSpPr>
            <a:spLocks noChangeArrowheads="1"/>
          </p:cNvSpPr>
          <p:nvPr/>
        </p:nvSpPr>
        <p:spPr bwMode="auto">
          <a:xfrm>
            <a:off x="5221289" y="1773238"/>
            <a:ext cx="36718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i="1"/>
              <a:t>En cas d’un traumatisme dorsal</a:t>
            </a:r>
            <a:endParaRPr lang="fr-FR" altLang="fr-FR" b="1"/>
          </a:p>
        </p:txBody>
      </p:sp>
      <p:grpSp>
        <p:nvGrpSpPr>
          <p:cNvPr id="6148" name="Groupe 12"/>
          <p:cNvGrpSpPr>
            <a:grpSpLocks/>
          </p:cNvGrpSpPr>
          <p:nvPr/>
        </p:nvGrpSpPr>
        <p:grpSpPr bwMode="auto">
          <a:xfrm>
            <a:off x="5591175" y="2781300"/>
            <a:ext cx="433388" cy="1314450"/>
            <a:chOff x="2627784" y="908720"/>
            <a:chExt cx="432048" cy="1315308"/>
          </a:xfrm>
        </p:grpSpPr>
        <p:sp>
          <p:nvSpPr>
            <p:cNvPr id="6153" name="ZoneTexte 7"/>
            <p:cNvSpPr txBox="1">
              <a:spLocks noChangeArrowheads="1"/>
            </p:cNvSpPr>
            <p:nvPr/>
          </p:nvSpPr>
          <p:spPr bwMode="auto">
            <a:xfrm>
              <a:off x="2627784" y="908720"/>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sp>
          <p:nvSpPr>
            <p:cNvPr id="6154" name="ZoneTexte 8"/>
            <p:cNvSpPr txBox="1">
              <a:spLocks noChangeArrowheads="1"/>
            </p:cNvSpPr>
            <p:nvPr/>
          </p:nvSpPr>
          <p:spPr bwMode="auto">
            <a:xfrm>
              <a:off x="2627784" y="1268760"/>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sp>
          <p:nvSpPr>
            <p:cNvPr id="6155" name="ZoneTexte 9"/>
            <p:cNvSpPr txBox="1">
              <a:spLocks noChangeArrowheads="1"/>
            </p:cNvSpPr>
            <p:nvPr/>
          </p:nvSpPr>
          <p:spPr bwMode="auto">
            <a:xfrm>
              <a:off x="2627784" y="1700808"/>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grpSp>
      <p:sp>
        <p:nvSpPr>
          <p:cNvPr id="6149" name="ZoneTexte 6"/>
          <p:cNvSpPr txBox="1">
            <a:spLocks noChangeArrowheads="1"/>
          </p:cNvSpPr>
          <p:nvPr/>
        </p:nvSpPr>
        <p:spPr bwMode="auto">
          <a:xfrm>
            <a:off x="5591175" y="3933825"/>
            <a:ext cx="4333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sp>
        <p:nvSpPr>
          <p:cNvPr id="6150" name="Rectangle 10"/>
          <p:cNvSpPr>
            <a:spLocks noChangeArrowheads="1"/>
          </p:cNvSpPr>
          <p:nvPr/>
        </p:nvSpPr>
        <p:spPr bwMode="auto">
          <a:xfrm>
            <a:off x="6024563" y="2894014"/>
            <a:ext cx="4464050"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t>Donner de l’eau au blessé.</a:t>
            </a:r>
          </a:p>
          <a:p>
            <a:pPr eaLnBrk="1" hangingPunct="1">
              <a:lnSpc>
                <a:spcPct val="150000"/>
              </a:lnSpc>
            </a:pPr>
            <a:r>
              <a:rPr lang="fr-FR" altLang="fr-FR"/>
              <a:t>Empêcher tout mouvement de la victime.</a:t>
            </a:r>
          </a:p>
          <a:p>
            <a:pPr eaLnBrk="1" hangingPunct="1">
              <a:lnSpc>
                <a:spcPct val="150000"/>
              </a:lnSpc>
            </a:pPr>
            <a:r>
              <a:rPr lang="fr-FR" altLang="fr-FR"/>
              <a:t>Couvrir la victime et la réconforter.</a:t>
            </a:r>
          </a:p>
          <a:p>
            <a:pPr eaLnBrk="1" hangingPunct="1">
              <a:lnSpc>
                <a:spcPct val="150000"/>
              </a:lnSpc>
            </a:pPr>
            <a:r>
              <a:rPr lang="fr-FR" altLang="fr-FR"/>
              <a:t>Surveiller la conscience et la ventilation.</a:t>
            </a:r>
          </a:p>
        </p:txBody>
      </p:sp>
      <p:sp>
        <p:nvSpPr>
          <p:cNvPr id="6151" name="Rectangle 12"/>
          <p:cNvSpPr>
            <a:spLocks noChangeArrowheads="1"/>
          </p:cNvSpPr>
          <p:nvPr/>
        </p:nvSpPr>
        <p:spPr bwMode="auto">
          <a:xfrm>
            <a:off x="1558926" y="119063"/>
            <a:ext cx="9109075" cy="584200"/>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a:t>Les bons réflexes : </a:t>
            </a:r>
          </a:p>
          <a:p>
            <a:pPr algn="ctr" eaLnBrk="1" hangingPunct="1"/>
            <a:r>
              <a:rPr lang="fr-FR" altLang="fr-FR" sz="1400" b="1"/>
              <a:t>Que faut-il faire en attendant les secours, pour que la blessure ne s’aggrave pas?</a:t>
            </a:r>
            <a:endParaRPr lang="fr-FR" altLang="fr-FR" sz="1600" b="1"/>
          </a:p>
        </p:txBody>
      </p:sp>
      <p:sp>
        <p:nvSpPr>
          <p:cNvPr id="14" name="Espace réservé du pied de page 13"/>
          <p:cNvSpPr>
            <a:spLocks noGrp="1"/>
          </p:cNvSpPr>
          <p:nvPr>
            <p:ph type="ftr" sz="quarter" idx="11"/>
          </p:nvPr>
        </p:nvSpPr>
        <p:spPr/>
        <p:txBody>
          <a:bodyPr/>
          <a:lstStyle/>
          <a:p>
            <a:pPr>
              <a:defRPr/>
            </a:pPr>
            <a:r>
              <a:rPr lang="fr-FR"/>
              <a:t>Christian CHARLES CPC EPS</a:t>
            </a:r>
          </a:p>
        </p:txBody>
      </p:sp>
    </p:spTree>
    <p:extLst>
      <p:ext uri="{BB962C8B-B14F-4D97-AF65-F5344CB8AC3E}">
        <p14:creationId xmlns:p14="http://schemas.microsoft.com/office/powerpoint/2010/main" val="30242071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8926" y="1828800"/>
            <a:ext cx="3960813" cy="311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3"/>
          <p:cNvSpPr>
            <a:spLocks noChangeArrowheads="1"/>
          </p:cNvSpPr>
          <p:nvPr/>
        </p:nvSpPr>
        <p:spPr bwMode="auto">
          <a:xfrm>
            <a:off x="5221289" y="1773238"/>
            <a:ext cx="36718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b="1" i="1"/>
              <a:t>En cas d’un traumatisme dorsal</a:t>
            </a:r>
            <a:endParaRPr lang="fr-FR" altLang="fr-FR" b="1"/>
          </a:p>
        </p:txBody>
      </p:sp>
      <p:grpSp>
        <p:nvGrpSpPr>
          <p:cNvPr id="16388" name="Groupe 12"/>
          <p:cNvGrpSpPr>
            <a:grpSpLocks/>
          </p:cNvGrpSpPr>
          <p:nvPr/>
        </p:nvGrpSpPr>
        <p:grpSpPr bwMode="auto">
          <a:xfrm>
            <a:off x="5591175" y="2781300"/>
            <a:ext cx="433388" cy="1314450"/>
            <a:chOff x="2627784" y="908720"/>
            <a:chExt cx="432048" cy="1315308"/>
          </a:xfrm>
        </p:grpSpPr>
        <p:sp>
          <p:nvSpPr>
            <p:cNvPr id="16402" name="ZoneTexte 7"/>
            <p:cNvSpPr txBox="1">
              <a:spLocks noChangeArrowheads="1"/>
            </p:cNvSpPr>
            <p:nvPr/>
          </p:nvSpPr>
          <p:spPr bwMode="auto">
            <a:xfrm>
              <a:off x="2627784" y="908720"/>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sp>
          <p:nvSpPr>
            <p:cNvPr id="16403" name="ZoneTexte 8"/>
            <p:cNvSpPr txBox="1">
              <a:spLocks noChangeArrowheads="1"/>
            </p:cNvSpPr>
            <p:nvPr/>
          </p:nvSpPr>
          <p:spPr bwMode="auto">
            <a:xfrm>
              <a:off x="2627784" y="1268760"/>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sp>
          <p:nvSpPr>
            <p:cNvPr id="16404" name="ZoneTexte 9"/>
            <p:cNvSpPr txBox="1">
              <a:spLocks noChangeArrowheads="1"/>
            </p:cNvSpPr>
            <p:nvPr/>
          </p:nvSpPr>
          <p:spPr bwMode="auto">
            <a:xfrm>
              <a:off x="2627784" y="1700808"/>
              <a:ext cx="4320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grpSp>
      <p:sp>
        <p:nvSpPr>
          <p:cNvPr id="16389" name="ZoneTexte 6"/>
          <p:cNvSpPr txBox="1">
            <a:spLocks noChangeArrowheads="1"/>
          </p:cNvSpPr>
          <p:nvPr/>
        </p:nvSpPr>
        <p:spPr bwMode="auto">
          <a:xfrm>
            <a:off x="5591175" y="3933825"/>
            <a:ext cx="4333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2800">
                <a:sym typeface="Wingdings 2" panose="05020102010507070707" pitchFamily="18" charset="2"/>
              </a:rPr>
              <a:t></a:t>
            </a:r>
            <a:endParaRPr lang="fr-FR" altLang="fr-FR" sz="2400">
              <a:sym typeface="Wingdings 2" panose="05020102010507070707" pitchFamily="18" charset="2"/>
            </a:endParaRPr>
          </a:p>
        </p:txBody>
      </p:sp>
      <p:sp>
        <p:nvSpPr>
          <p:cNvPr id="16390" name="Rectangle 10"/>
          <p:cNvSpPr>
            <a:spLocks noChangeArrowheads="1"/>
          </p:cNvSpPr>
          <p:nvPr/>
        </p:nvSpPr>
        <p:spPr bwMode="auto">
          <a:xfrm>
            <a:off x="6024563" y="2894014"/>
            <a:ext cx="4464050"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a:t>Donner de l’eau au blessé.</a:t>
            </a:r>
          </a:p>
          <a:p>
            <a:pPr eaLnBrk="1" hangingPunct="1">
              <a:lnSpc>
                <a:spcPct val="150000"/>
              </a:lnSpc>
            </a:pPr>
            <a:r>
              <a:rPr lang="fr-FR" altLang="fr-FR"/>
              <a:t>Empêcher tout mouvement de la victime.</a:t>
            </a:r>
          </a:p>
          <a:p>
            <a:pPr eaLnBrk="1" hangingPunct="1">
              <a:lnSpc>
                <a:spcPct val="150000"/>
              </a:lnSpc>
            </a:pPr>
            <a:r>
              <a:rPr lang="fr-FR" altLang="fr-FR"/>
              <a:t>Couvrir la victime et la réconforter.</a:t>
            </a:r>
          </a:p>
          <a:p>
            <a:pPr eaLnBrk="1" hangingPunct="1">
              <a:lnSpc>
                <a:spcPct val="150000"/>
              </a:lnSpc>
            </a:pPr>
            <a:r>
              <a:rPr lang="fr-FR" altLang="fr-FR"/>
              <a:t>Surveiller la conscience et la ventilation.</a:t>
            </a:r>
          </a:p>
        </p:txBody>
      </p:sp>
      <p:sp>
        <p:nvSpPr>
          <p:cNvPr id="16391" name="Rectangle 12"/>
          <p:cNvSpPr>
            <a:spLocks noChangeArrowheads="1"/>
          </p:cNvSpPr>
          <p:nvPr/>
        </p:nvSpPr>
        <p:spPr bwMode="auto">
          <a:xfrm>
            <a:off x="1558926" y="119063"/>
            <a:ext cx="9109075" cy="584200"/>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b="1"/>
              <a:t>Les bons réflexes : </a:t>
            </a:r>
          </a:p>
          <a:p>
            <a:pPr algn="ctr" eaLnBrk="1" hangingPunct="1"/>
            <a:r>
              <a:rPr lang="fr-FR" altLang="fr-FR" sz="1400" b="1"/>
              <a:t>Que faut-il faire en attendant les secours, pour que la blessure ne s’aggrave pas?</a:t>
            </a:r>
            <a:endParaRPr lang="fr-FR" altLang="fr-FR" sz="1600" b="1"/>
          </a:p>
        </p:txBody>
      </p:sp>
      <p:grpSp>
        <p:nvGrpSpPr>
          <p:cNvPr id="3" name="Groupe 11"/>
          <p:cNvGrpSpPr>
            <a:grpSpLocks/>
          </p:cNvGrpSpPr>
          <p:nvPr/>
        </p:nvGrpSpPr>
        <p:grpSpPr bwMode="auto">
          <a:xfrm>
            <a:off x="5735638" y="3357564"/>
            <a:ext cx="144462" cy="142875"/>
            <a:chOff x="3851920" y="3140968"/>
            <a:chExt cx="144016" cy="144016"/>
          </a:xfrm>
        </p:grpSpPr>
        <p:cxnSp>
          <p:nvCxnSpPr>
            <p:cNvPr id="14" name="Connecteur droit 13"/>
            <p:cNvCxnSpPr/>
            <p:nvPr/>
          </p:nvCxnSpPr>
          <p:spPr>
            <a:xfrm>
              <a:off x="3851920" y="3140968"/>
              <a:ext cx="144016"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flipH="1">
              <a:off x="3851920" y="3140968"/>
              <a:ext cx="144016"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 name="Groupe 15"/>
          <p:cNvGrpSpPr>
            <a:grpSpLocks/>
          </p:cNvGrpSpPr>
          <p:nvPr/>
        </p:nvGrpSpPr>
        <p:grpSpPr bwMode="auto">
          <a:xfrm>
            <a:off x="5735638" y="3789363"/>
            <a:ext cx="144462" cy="144462"/>
            <a:chOff x="3851920" y="3140968"/>
            <a:chExt cx="144016" cy="144016"/>
          </a:xfrm>
        </p:grpSpPr>
        <p:cxnSp>
          <p:nvCxnSpPr>
            <p:cNvPr id="17" name="Connecteur droit 16"/>
            <p:cNvCxnSpPr/>
            <p:nvPr/>
          </p:nvCxnSpPr>
          <p:spPr>
            <a:xfrm>
              <a:off x="3851920" y="3140968"/>
              <a:ext cx="144016"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nvCxnSpPr>
          <p:spPr>
            <a:xfrm flipH="1">
              <a:off x="3851920" y="3140968"/>
              <a:ext cx="144016"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 name="Groupe 18"/>
          <p:cNvGrpSpPr>
            <a:grpSpLocks/>
          </p:cNvGrpSpPr>
          <p:nvPr/>
        </p:nvGrpSpPr>
        <p:grpSpPr bwMode="auto">
          <a:xfrm>
            <a:off x="5735638" y="4149726"/>
            <a:ext cx="144462" cy="142875"/>
            <a:chOff x="3851920" y="3140968"/>
            <a:chExt cx="144016" cy="144016"/>
          </a:xfrm>
        </p:grpSpPr>
        <p:cxnSp>
          <p:nvCxnSpPr>
            <p:cNvPr id="20" name="Connecteur droit 19"/>
            <p:cNvCxnSpPr/>
            <p:nvPr/>
          </p:nvCxnSpPr>
          <p:spPr>
            <a:xfrm>
              <a:off x="3851920" y="3140968"/>
              <a:ext cx="144016"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flipH="1">
              <a:off x="3851920" y="3140968"/>
              <a:ext cx="144016" cy="1440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2" name="Espace réservé du pied de page 21"/>
          <p:cNvSpPr>
            <a:spLocks noGrp="1"/>
          </p:cNvSpPr>
          <p:nvPr>
            <p:ph type="ftr" sz="quarter" idx="11"/>
          </p:nvPr>
        </p:nvSpPr>
        <p:spPr/>
        <p:txBody>
          <a:bodyPr/>
          <a:lstStyle/>
          <a:p>
            <a:pPr>
              <a:defRPr/>
            </a:pPr>
            <a:r>
              <a:rPr lang="fr-FR"/>
              <a:t>Christian CHARLES CPC EPS</a:t>
            </a:r>
          </a:p>
        </p:txBody>
      </p:sp>
    </p:spTree>
    <p:extLst>
      <p:ext uri="{BB962C8B-B14F-4D97-AF65-F5344CB8AC3E}">
        <p14:creationId xmlns:p14="http://schemas.microsoft.com/office/powerpoint/2010/main" val="22007801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Imag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537" y="1419225"/>
            <a:ext cx="3781425" cy="378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686299" y="1847602"/>
            <a:ext cx="7015163" cy="2822311"/>
          </a:xfrm>
          <a:prstGeom prst="rect">
            <a:avLst/>
          </a:prstGeom>
        </p:spPr>
        <p:txBody>
          <a:bodyPr wrap="square">
            <a:spAutoFit/>
          </a:bodyPr>
          <a:lstStyle/>
          <a:p>
            <a:pPr>
              <a:lnSpc>
                <a:spcPct val="115000"/>
              </a:lnSpc>
              <a:spcAft>
                <a:spcPts val="0"/>
              </a:spcAft>
            </a:pPr>
            <a:r>
              <a:rPr lang="fr-FR" sz="44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400" dirty="0">
                <a:latin typeface="Calibri" panose="020F0502020204030204" pitchFamily="34" charset="0"/>
                <a:ea typeface="Calibri" panose="020F0502020204030204" pitchFamily="34" charset="0"/>
                <a:cs typeface="Times New Roman" panose="02020603050405020304" pitchFamily="18" charset="0"/>
              </a:rPr>
              <a:t> </a:t>
            </a:r>
            <a:r>
              <a:rPr lang="fr-FR" sz="4000" dirty="0">
                <a:latin typeface="Calibri" panose="020F0502020204030204" pitchFamily="34" charset="0"/>
                <a:ea typeface="Calibri" panose="020F0502020204030204" pitchFamily="34" charset="0"/>
                <a:cs typeface="Times New Roman" panose="02020603050405020304" pitchFamily="18" charset="0"/>
              </a:rPr>
              <a:t>Piste réservée aux cyclistes.</a:t>
            </a:r>
            <a:endParaRPr lang="fr-FR" sz="36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1400" dirty="0">
                <a:latin typeface="Calibri" panose="020F0502020204030204" pitchFamily="34" charset="0"/>
                <a:ea typeface="Calibri" panose="020F0502020204030204" pitchFamily="34" charset="0"/>
                <a:cs typeface="Times New Roman" panose="02020603050405020304" pitchFamily="18" charset="0"/>
              </a:rPr>
              <a:t> </a:t>
            </a:r>
            <a:endParaRPr lang="fr-FR" sz="36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44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400" dirty="0">
                <a:latin typeface="Calibri" panose="020F0502020204030204" pitchFamily="34" charset="0"/>
                <a:ea typeface="Calibri" panose="020F0502020204030204" pitchFamily="34" charset="0"/>
                <a:cs typeface="Times New Roman" panose="02020603050405020304" pitchFamily="18" charset="0"/>
              </a:rPr>
              <a:t> </a:t>
            </a:r>
            <a:r>
              <a:rPr lang="fr-FR" sz="4000" dirty="0">
                <a:latin typeface="Calibri" panose="020F0502020204030204" pitchFamily="34" charset="0"/>
                <a:ea typeface="Calibri" panose="020F0502020204030204" pitchFamily="34" charset="0"/>
                <a:cs typeface="Times New Roman" panose="02020603050405020304" pitchFamily="18" charset="0"/>
              </a:rPr>
              <a:t>Accès interdit aux cyclistes.</a:t>
            </a:r>
            <a:endParaRPr lang="fr-FR" sz="36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1400" dirty="0">
                <a:latin typeface="Calibri" panose="020F0502020204030204" pitchFamily="34" charset="0"/>
                <a:ea typeface="Calibri" panose="020F0502020204030204" pitchFamily="34" charset="0"/>
                <a:cs typeface="Times New Roman" panose="02020603050405020304" pitchFamily="18" charset="0"/>
              </a:rPr>
              <a:t> </a:t>
            </a:r>
            <a:endParaRPr lang="fr-FR" sz="3600" dirty="0">
              <a:latin typeface="Calibri" panose="020F0502020204030204" pitchFamily="34" charset="0"/>
              <a:ea typeface="Calibri" panose="020F0502020204030204" pitchFamily="34" charset="0"/>
              <a:cs typeface="Times New Roman" panose="02020603050405020304" pitchFamily="18" charset="0"/>
            </a:endParaRPr>
          </a:p>
          <a:p>
            <a:r>
              <a:rPr lang="fr-FR" sz="44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Interdiction de garer son vélo.</a:t>
            </a:r>
            <a:endParaRPr lang="fr-FR" sz="4000" dirty="0"/>
          </a:p>
        </p:txBody>
      </p:sp>
      <p:sp>
        <p:nvSpPr>
          <p:cNvPr id="4"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4290782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Image 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650" y="1361972"/>
            <a:ext cx="3879850" cy="3867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333875" y="1525883"/>
            <a:ext cx="6096000" cy="3539430"/>
          </a:xfrm>
          <a:prstGeom prst="rect">
            <a:avLst/>
          </a:prstGeom>
        </p:spPr>
        <p:txBody>
          <a:bodyPr>
            <a:spAutoFit/>
          </a:bodyPr>
          <a:lstStyle/>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Attention danger !</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rPr>
              <a:t> </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Voie sans issue (Impasse).</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rPr>
              <a:t> </a:t>
            </a:r>
          </a:p>
          <a:p>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Sens interdit.</a:t>
            </a:r>
            <a:endParaRPr lang="fr-FR" sz="4000" dirty="0"/>
          </a:p>
        </p:txBody>
      </p:sp>
      <p:sp>
        <p:nvSpPr>
          <p:cNvPr id="4"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27583847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Image 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650" y="1361972"/>
            <a:ext cx="3879850" cy="3867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333875" y="1525883"/>
            <a:ext cx="6096000" cy="3539430"/>
          </a:xfrm>
          <a:prstGeom prst="rect">
            <a:avLst/>
          </a:prstGeom>
        </p:spPr>
        <p:txBody>
          <a:bodyPr>
            <a:spAutoFit/>
          </a:bodyPr>
          <a:lstStyle/>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Attention danger !</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rPr>
              <a:t> </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Voie sans issue (Impasse).</a:t>
            </a:r>
          </a:p>
          <a:p>
            <a:pPr>
              <a:lnSpc>
                <a:spcPct val="115000"/>
              </a:lnSpc>
              <a:spcAft>
                <a:spcPts val="0"/>
              </a:spcAft>
            </a:pPr>
            <a:r>
              <a:rPr lang="fr-FR" sz="4000" dirty="0">
                <a:latin typeface="Calibri" panose="020F0502020204030204" pitchFamily="34" charset="0"/>
                <a:ea typeface="Calibri" panose="020F0502020204030204" pitchFamily="34" charset="0"/>
                <a:cs typeface="Times New Roman" panose="02020603050405020304" pitchFamily="18" charset="0"/>
              </a:rPr>
              <a:t> </a:t>
            </a:r>
          </a:p>
          <a:p>
            <a:r>
              <a:rPr lang="fr-FR" sz="4000" dirty="0">
                <a:latin typeface="Calibri" panose="020F0502020204030204" pitchFamily="34" charset="0"/>
                <a:ea typeface="Calibri" panose="020F0502020204030204" pitchFamily="34" charset="0"/>
                <a:cs typeface="Times New Roman" panose="02020603050405020304" pitchFamily="18" charset="0"/>
                <a:sym typeface="Wingdings 2" panose="05020102010507070707" pitchFamily="18" charset="2"/>
              </a:rPr>
              <a:t></a:t>
            </a:r>
            <a:r>
              <a:rPr lang="fr-FR" sz="4000" dirty="0">
                <a:latin typeface="Calibri" panose="020F0502020204030204" pitchFamily="34" charset="0"/>
                <a:ea typeface="Calibri" panose="020F0502020204030204" pitchFamily="34" charset="0"/>
                <a:cs typeface="Times New Roman" panose="02020603050405020304" pitchFamily="18" charset="0"/>
              </a:rPr>
              <a:t> Sens interdit.</a:t>
            </a:r>
            <a:endParaRPr lang="fr-FR" sz="4000" dirty="0"/>
          </a:p>
        </p:txBody>
      </p:sp>
      <p:sp>
        <p:nvSpPr>
          <p:cNvPr id="4" name="Espace réservé du pied de page 18"/>
          <p:cNvSpPr>
            <a:spLocks noGrp="1"/>
          </p:cNvSpPr>
          <p:nvPr>
            <p:ph type="ftr" sz="quarter" idx="11"/>
          </p:nvPr>
        </p:nvSpPr>
        <p:spPr>
          <a:xfrm>
            <a:off x="10924256" y="6237288"/>
            <a:ext cx="1331912" cy="765175"/>
          </a:xfrm>
        </p:spPr>
        <p:txBody>
          <a:bodyPr/>
          <a:lstStyle/>
          <a:p>
            <a:pPr>
              <a:defRPr/>
            </a:pPr>
            <a:r>
              <a:rPr lang="fr-FR" dirty="0"/>
              <a:t>Christian CHARLES CPC EPS</a:t>
            </a:r>
          </a:p>
        </p:txBody>
      </p:sp>
    </p:spTree>
    <p:extLst>
      <p:ext uri="{BB962C8B-B14F-4D97-AF65-F5344CB8AC3E}">
        <p14:creationId xmlns:p14="http://schemas.microsoft.com/office/powerpoint/2010/main" val="37907217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TotalTime>
  <Words>3493</Words>
  <Application>Microsoft Office PowerPoint</Application>
  <PresentationFormat>Grand écran</PresentationFormat>
  <Paragraphs>493</Paragraphs>
  <Slides>63</Slides>
  <Notes>30</Notes>
  <HiddenSlides>0</HiddenSlides>
  <MMClips>0</MMClips>
  <ScaleCrop>false</ScaleCrop>
  <HeadingPairs>
    <vt:vector size="6" baseType="variant">
      <vt:variant>
        <vt:lpstr>Polices utilisées</vt:lpstr>
      </vt:variant>
      <vt:variant>
        <vt:i4>4</vt:i4>
      </vt:variant>
      <vt:variant>
        <vt:lpstr>Thème</vt:lpstr>
      </vt:variant>
      <vt:variant>
        <vt:i4>2</vt:i4>
      </vt:variant>
      <vt:variant>
        <vt:lpstr>Titres des diapositives</vt:lpstr>
      </vt:variant>
      <vt:variant>
        <vt:i4>63</vt:i4>
      </vt:variant>
    </vt:vector>
  </HeadingPairs>
  <TitlesOfParts>
    <vt:vector size="69" baseType="lpstr">
      <vt:lpstr>Arial</vt:lpstr>
      <vt:lpstr>Calibri</vt:lpstr>
      <vt:lpstr>Calibri Light</vt:lpstr>
      <vt:lpstr>Wingdings 2</vt:lpstr>
      <vt:lpstr>Thème Office</vt:lpstr>
      <vt:lpstr>1_Thème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Utilisateur Windows</dc:creator>
  <cp:lastModifiedBy>Christian</cp:lastModifiedBy>
  <cp:revision>45</cp:revision>
  <dcterms:created xsi:type="dcterms:W3CDTF">2019-01-24T08:46:14Z</dcterms:created>
  <dcterms:modified xsi:type="dcterms:W3CDTF">2022-04-06T12:48:54Z</dcterms:modified>
</cp:coreProperties>
</file>